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9" r:id="rId3"/>
    <p:sldId id="257" r:id="rId4"/>
    <p:sldId id="268" r:id="rId5"/>
    <p:sldId id="259" r:id="rId6"/>
    <p:sldId id="260" r:id="rId7"/>
    <p:sldId id="261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>
      <p:cViewPr varScale="1">
        <p:scale>
          <a:sx n="65" d="100"/>
          <a:sy n="65" d="100"/>
        </p:scale>
        <p:origin x="-16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5510E-1DBC-42C9-B3C0-56E4A10F5647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C785B-FF30-49A6-A1F7-A1D4FAE5E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8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other Maritime</a:t>
            </a:r>
            <a:r>
              <a:rPr lang="en-US" baseline="0" dirty="0" smtClean="0"/>
              <a:t> Academies have EMS squads/medical training?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C785B-FF30-49A6-A1F7-A1D4FAE5E5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0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C785B-FF30-49A6-A1F7-A1D4FAE5E5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3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7DB7-03BD-4C1D-BA40-5F6D14EFE7A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D0A5-B901-41AF-88D9-6B0C7A0DE5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7DB7-03BD-4C1D-BA40-5F6D14EFE7A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D0A5-B901-41AF-88D9-6B0C7A0DE5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7DB7-03BD-4C1D-BA40-5F6D14EFE7A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D0A5-B901-41AF-88D9-6B0C7A0DE5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7DB7-03BD-4C1D-BA40-5F6D14EFE7A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D0A5-B901-41AF-88D9-6B0C7A0DE5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7DB7-03BD-4C1D-BA40-5F6D14EFE7A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D0A5-B901-41AF-88D9-6B0C7A0DE5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7DB7-03BD-4C1D-BA40-5F6D14EFE7A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D0A5-B901-41AF-88D9-6B0C7A0DE5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7DB7-03BD-4C1D-BA40-5F6D14EFE7A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D0A5-B901-41AF-88D9-6B0C7A0DE5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7DB7-03BD-4C1D-BA40-5F6D14EFE7A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D0A5-B901-41AF-88D9-6B0C7A0DE5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7DB7-03BD-4C1D-BA40-5F6D14EFE7A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D0A5-B901-41AF-88D9-6B0C7A0DE5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7DB7-03BD-4C1D-BA40-5F6D14EFE7A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D0A5-B901-41AF-88D9-6B0C7A0DE5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8D77DB7-03BD-4C1D-BA40-5F6D14EFE7A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90BD0A5-B901-41AF-88D9-6B0C7A0DE5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8D77DB7-03BD-4C1D-BA40-5F6D14EFE7A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0BD0A5-B901-41AF-88D9-6B0C7A0DE5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When the Hospital is More Than a Week Away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dirty="0" smtClean="0"/>
              <a:t>U.S. Merchant Marine Academy</a:t>
            </a:r>
          </a:p>
          <a:p>
            <a:r>
              <a:rPr lang="en-US" dirty="0" smtClean="0"/>
              <a:t>Emergency Medical Services</a:t>
            </a:r>
            <a:endParaRPr lang="en-US" dirty="0"/>
          </a:p>
        </p:txBody>
      </p:sp>
      <p:pic>
        <p:nvPicPr>
          <p:cNvPr id="5124" name="Picture 4" descr="http://cheddarbay.com/0000Tea/Titanic/sitemap/titanic_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819400"/>
            <a:ext cx="3581400" cy="201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5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Experiences Around the World</a:t>
            </a:r>
            <a:endParaRPr lang="en-US" sz="3600" dirty="0"/>
          </a:p>
        </p:txBody>
      </p:sp>
      <p:pic>
        <p:nvPicPr>
          <p:cNvPr id="1026" name="Picture 2" descr="http://geology.com/world/world-map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001000" cy="47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rineinsight.com/wp-content/uploads/2010/10/contai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2359025" cy="157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fs-cl.com/fleet/images/lg/scarlet-ib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38" y="692060"/>
            <a:ext cx="2467962" cy="163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inoshipnews.com/ckfinder/userfiles/images/panamax%20bulk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08860"/>
            <a:ext cx="2209800" cy="16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5/51/US_Navy_060327-N-0499M-121_The_Military_Sealift_Command_Ships_(MSC)_underway_replenishment_oiler_USNS_Walter_S._Diehl_(T-AO_193)_and_the_Ammunition_ship_USNS_Shasta_(T-AE_33)_sails_ahead_after_completing_an_underway_replenishm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15281"/>
            <a:ext cx="2098126" cy="161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U.S. Merchant Marine Academy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demographic – 82 acres located on the </a:t>
            </a:r>
            <a:r>
              <a:rPr lang="en-US" dirty="0"/>
              <a:t>L</a:t>
            </a:r>
            <a:r>
              <a:rPr lang="en-US" dirty="0" smtClean="0"/>
              <a:t>ong </a:t>
            </a:r>
            <a:r>
              <a:rPr lang="en-US" dirty="0"/>
              <a:t>I</a:t>
            </a:r>
            <a:r>
              <a:rPr lang="en-US" dirty="0" smtClean="0"/>
              <a:t>sland Sound outside of NYC</a:t>
            </a:r>
          </a:p>
          <a:p>
            <a:r>
              <a:rPr lang="en-US" dirty="0" smtClean="0"/>
              <a:t>1000 students, 750 on campus at any time</a:t>
            </a:r>
          </a:p>
          <a:p>
            <a:r>
              <a:rPr lang="en-US" dirty="0"/>
              <a:t>Academic year divided into trimesters</a:t>
            </a:r>
          </a:p>
          <a:p>
            <a:r>
              <a:rPr lang="en-US" dirty="0" smtClean="0"/>
              <a:t>Sea Year: a full year out at sea</a:t>
            </a:r>
          </a:p>
          <a:p>
            <a:r>
              <a:rPr lang="en-US" dirty="0" smtClean="0"/>
              <a:t>Half the class of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class m/n at sea</a:t>
            </a:r>
          </a:p>
          <a:p>
            <a:endParaRPr lang="en-US" dirty="0"/>
          </a:p>
        </p:txBody>
      </p:sp>
      <p:pic>
        <p:nvPicPr>
          <p:cNvPr id="1026" name="Picture 2" descr="http://patriotden.com/fotki/memorialday/usm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05486"/>
            <a:ext cx="2286000" cy="149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0/07/United_States_Merchant_Marine_Academy_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67343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3wrestle.com/wp-content/uploads/2010/10/USMMA_log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186" y="4967343"/>
            <a:ext cx="1376585" cy="137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9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the USMMA EMS Squad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Started in 1977 by two midshipman as an ambulance service</a:t>
            </a:r>
            <a:endParaRPr lang="en-US" sz="2800" dirty="0"/>
          </a:p>
          <a:p>
            <a:r>
              <a:rPr lang="en-US" sz="2800" dirty="0" smtClean="0"/>
              <a:t>1983 First Class to have a certified NYS EMT-B</a:t>
            </a:r>
          </a:p>
          <a:p>
            <a:r>
              <a:rPr lang="en-US" sz="2800" dirty="0" smtClean="0"/>
              <a:t>1990 Made the NYS EMT class an official class.</a:t>
            </a:r>
          </a:p>
          <a:p>
            <a:r>
              <a:rPr lang="en-US" sz="2800" dirty="0" smtClean="0"/>
              <a:t>Respond to all medical emergencies on campus, as well as major events such as September 11, 2001 and Hurricane Sandy in 2012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433585"/>
            <a:ext cx="2819400" cy="2248289"/>
          </a:xfrm>
          <a:prstGeom prst="rect">
            <a:avLst/>
          </a:prstGeom>
        </p:spPr>
      </p:pic>
      <p:pic>
        <p:nvPicPr>
          <p:cNvPr id="2050" name="Picture 2" descr="https://fbcdn-sphotos-f-a.akamaihd.net/hphotos-ak-xpa1/t1.0-9/1235137_208887165938859_974254450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049229"/>
            <a:ext cx="2528887" cy="163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7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Federal Agency that follows New York State Department of Health rules and regulations</a:t>
            </a:r>
          </a:p>
          <a:p>
            <a:r>
              <a:rPr lang="en-US" dirty="0" smtClean="0"/>
              <a:t>Respond to about 200 calls per year</a:t>
            </a:r>
          </a:p>
          <a:p>
            <a:r>
              <a:rPr lang="en-US" dirty="0" smtClean="0"/>
              <a:t>About 100 members on the EMS squad</a:t>
            </a:r>
          </a:p>
          <a:p>
            <a:r>
              <a:rPr lang="en-US" dirty="0"/>
              <a:t>All members of the squad are New York State certified </a:t>
            </a:r>
            <a:r>
              <a:rPr lang="en-US" dirty="0" smtClean="0"/>
              <a:t>EMT-B’s</a:t>
            </a:r>
          </a:p>
          <a:p>
            <a:r>
              <a:rPr lang="en-US" dirty="0" smtClean="0"/>
              <a:t>All members are required to join Great Neck Vigilant Fire Co. as auxiliary members</a:t>
            </a:r>
          </a:p>
        </p:txBody>
      </p:sp>
      <p:pic>
        <p:nvPicPr>
          <p:cNvPr id="3074" name="Picture 2" descr="https://scontent-a-lga.xx.fbcdn.net/hphotos-xaf1/t31.0-8/s960x960/964631_171733962987513_2030892530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00312"/>
            <a:ext cx="990600" cy="9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State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During </a:t>
            </a:r>
            <a:r>
              <a:rPr lang="en-US" sz="2800" dirty="0"/>
              <a:t>their freshman year, </a:t>
            </a:r>
            <a:r>
              <a:rPr lang="en-US" sz="2800" dirty="0" smtClean="0"/>
              <a:t>plebes are </a:t>
            </a:r>
            <a:r>
              <a:rPr lang="en-US" sz="2800" dirty="0"/>
              <a:t>invited to apply for the EMT class and about 40 from each class are </a:t>
            </a:r>
            <a:r>
              <a:rPr lang="en-US" sz="2800" dirty="0" smtClean="0"/>
              <a:t>selected</a:t>
            </a:r>
          </a:p>
          <a:p>
            <a:r>
              <a:rPr lang="en-US" sz="2800" dirty="0" smtClean="0"/>
              <a:t>Selection process is based on academic standing as well as regimental standing</a:t>
            </a:r>
          </a:p>
          <a:p>
            <a:r>
              <a:rPr lang="en-US" sz="2800" dirty="0" smtClean="0"/>
              <a:t>Classes run from November to May</a:t>
            </a:r>
          </a:p>
          <a:p>
            <a:r>
              <a:rPr lang="en-US" sz="2800" dirty="0" smtClean="0"/>
              <a:t>Upon receipt of their EMT certification, midshipmen are now part of the USMMA EMS squad</a:t>
            </a:r>
          </a:p>
        </p:txBody>
      </p:sp>
      <p:pic>
        <p:nvPicPr>
          <p:cNvPr id="4098" name="Picture 2" descr="http://www.fireacademystore.com/images/products/detail/110879EM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465591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8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Continuing Medical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6019800" cy="4625609"/>
          </a:xfrm>
        </p:spPr>
        <p:txBody>
          <a:bodyPr/>
          <a:lstStyle/>
          <a:p>
            <a:r>
              <a:rPr lang="en-US" dirty="0"/>
              <a:t>Train the Trainer – New graduate EMTs to provide </a:t>
            </a:r>
            <a:r>
              <a:rPr lang="en-US" dirty="0" smtClean="0"/>
              <a:t>medical support </a:t>
            </a:r>
            <a:r>
              <a:rPr lang="en-US" dirty="0"/>
              <a:t>for the </a:t>
            </a:r>
            <a:r>
              <a:rPr lang="en-US" dirty="0" smtClean="0"/>
              <a:t>annual Indoctrination program</a:t>
            </a:r>
            <a:endParaRPr lang="en-US" dirty="0"/>
          </a:p>
          <a:p>
            <a:r>
              <a:rPr lang="en-US" dirty="0" smtClean="0"/>
              <a:t>Weekly Lunch Trainings</a:t>
            </a:r>
          </a:p>
          <a:p>
            <a:r>
              <a:rPr lang="en-US" dirty="0" smtClean="0"/>
              <a:t>Super Training Day each trimester</a:t>
            </a:r>
          </a:p>
          <a:p>
            <a:r>
              <a:rPr lang="en-US" dirty="0" smtClean="0"/>
              <a:t>Continuing Medical Education seminars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55" y="1779740"/>
            <a:ext cx="24384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55" y="4108467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EMS Squad at the Academy</a:t>
            </a:r>
            <a:endParaRPr lang="en-US" dirty="0"/>
          </a:p>
        </p:txBody>
      </p:sp>
      <p:pic>
        <p:nvPicPr>
          <p:cNvPr id="3074" name="Picture 2" descr="https://fbcdn-sphotos-a-a.akamaihd.net/hphotos-ak-xpa1/t31.0-8/10431346_302407943253447_8685255068333106151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47670"/>
            <a:ext cx="4981433" cy="33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82000" cy="485420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Annual Indoctrination Program – Provide Medical Support (Emergent and non-emergent)</a:t>
            </a:r>
          </a:p>
          <a:p>
            <a:r>
              <a:rPr lang="en-US" sz="3000" dirty="0" smtClean="0"/>
              <a:t>Yearly Operations – Provide BLS response/transport</a:t>
            </a:r>
            <a:endParaRPr lang="en-US" sz="3000" dirty="0"/>
          </a:p>
          <a:p>
            <a:r>
              <a:rPr lang="en-US" sz="3000" dirty="0" smtClean="0"/>
              <a:t>2013 Responded to </a:t>
            </a:r>
          </a:p>
          <a:p>
            <a:pPr marL="118872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207 calls, 120 </a:t>
            </a:r>
          </a:p>
          <a:p>
            <a:pPr marL="118872" indent="0">
              <a:buNone/>
            </a:pPr>
            <a:r>
              <a:rPr lang="en-US" sz="3000" dirty="0" smtClean="0"/>
              <a:t>    transports</a:t>
            </a:r>
          </a:p>
        </p:txBody>
      </p:sp>
    </p:spTree>
    <p:extLst>
      <p:ext uri="{BB962C8B-B14F-4D97-AF65-F5344CB8AC3E}">
        <p14:creationId xmlns:p14="http://schemas.microsoft.com/office/powerpoint/2010/main" val="23642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Vigilant Fire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55" y="1905239"/>
            <a:ext cx="8229600" cy="46256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Community service as auxiliary members of a volunteer fire service</a:t>
            </a:r>
          </a:p>
          <a:p>
            <a:r>
              <a:rPr lang="en-US" sz="2800" dirty="0" smtClean="0"/>
              <a:t>2013 Year:  responded to 1603 alarms, 8295 hours on call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alls: Falls, Trauma, Heart Attacks, Auto Accidents</a:t>
            </a:r>
            <a:endParaRPr lang="en-US" sz="2800" dirty="0"/>
          </a:p>
        </p:txBody>
      </p:sp>
      <p:pic>
        <p:nvPicPr>
          <p:cNvPr id="2050" name="Picture 2" descr="https://fbcdn-sphotos-g-a.akamaihd.net/hphotos-ak-prn2/t1.0-9/528261_10201034829498942_90153152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3" y="4403855"/>
            <a:ext cx="2938818" cy="22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bcdn-sphotos-c-a.akamaihd.net/hphotos-ak-xfp1/t1.0-9/189194_148972951833119_137145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73" y="4810126"/>
            <a:ext cx="13811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fbcdn-sphotos-d-a.akamaihd.net/hphotos-ak-xpf1/t31.0-8/10295106_677936302270112_3502108426742266519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279" y="4403856"/>
            <a:ext cx="3875515" cy="212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1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USMMA EMTs as an Asset at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EMTs are required to take the Ships Medicine class </a:t>
            </a:r>
          </a:p>
          <a:p>
            <a:r>
              <a:rPr lang="en-US" dirty="0" smtClean="0"/>
              <a:t>We </a:t>
            </a:r>
            <a:r>
              <a:rPr lang="en-US" dirty="0"/>
              <a:t>are </a:t>
            </a:r>
            <a:r>
              <a:rPr lang="en-US" dirty="0" smtClean="0"/>
              <a:t>a valuable resource to the 2</a:t>
            </a:r>
            <a:r>
              <a:rPr lang="en-US" baseline="30000" dirty="0" smtClean="0"/>
              <a:t>nd</a:t>
            </a:r>
            <a:r>
              <a:rPr lang="en-US" dirty="0" smtClean="0"/>
              <a:t> Mate as an EMT</a:t>
            </a:r>
          </a:p>
          <a:p>
            <a:r>
              <a:rPr lang="en-US" dirty="0" smtClean="0"/>
              <a:t>Experienced in pre-hospital care in an uncontrolled environment</a:t>
            </a:r>
          </a:p>
          <a:p>
            <a:r>
              <a:rPr lang="en-US" dirty="0" smtClean="0"/>
              <a:t>Provide valuable firsthand experience in providing patient care in stabilizing patients injuries</a:t>
            </a:r>
          </a:p>
        </p:txBody>
      </p:sp>
    </p:spTree>
    <p:extLst>
      <p:ext uri="{BB962C8B-B14F-4D97-AF65-F5344CB8AC3E}">
        <p14:creationId xmlns:p14="http://schemas.microsoft.com/office/powerpoint/2010/main" val="23517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844</TotalTime>
  <Words>408</Words>
  <Application>Microsoft Office PowerPoint</Application>
  <PresentationFormat>On-screen Show (4:3)</PresentationFormat>
  <Paragraphs>49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Module</vt:lpstr>
      <vt:lpstr>When the Hospital is More Than a Week Away</vt:lpstr>
      <vt:lpstr>U.S. Merchant Marine Academy</vt:lpstr>
      <vt:lpstr>History of the USMMA EMS Squad</vt:lpstr>
      <vt:lpstr>Current Standing</vt:lpstr>
      <vt:lpstr>New York State Training</vt:lpstr>
      <vt:lpstr>Continuing Medical Education</vt:lpstr>
      <vt:lpstr>EMS Squad at the Academy</vt:lpstr>
      <vt:lpstr>Vigilant Fire Company</vt:lpstr>
      <vt:lpstr>USMMA EMTs as an Asset at Sea</vt:lpstr>
      <vt:lpstr>Experiences Around the World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the Hospital is More Than a Week Away</dc:title>
  <dc:creator>MCBERDEL</dc:creator>
  <cp:lastModifiedBy>Lauren Blanchard</cp:lastModifiedBy>
  <cp:revision>29</cp:revision>
  <dcterms:created xsi:type="dcterms:W3CDTF">2014-07-29T02:26:45Z</dcterms:created>
  <dcterms:modified xsi:type="dcterms:W3CDTF">2014-10-17T12:19:54Z</dcterms:modified>
</cp:coreProperties>
</file>