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6" r:id="rId7"/>
    <p:sldId id="260" r:id="rId8"/>
    <p:sldId id="261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4263" y="557776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Turnabout and </a:t>
            </a:r>
            <a:r>
              <a:rPr lang="en-US" i="1" dirty="0" err="1" smtClean="0">
                <a:effectLst/>
              </a:rPr>
              <a:t>Fairplay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263" y="1822253"/>
            <a:ext cx="9144000" cy="7540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Xenophobic Roots of the Jones 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0695" y="4347411"/>
            <a:ext cx="490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Joshua M. Smith, Ph.D.</a:t>
            </a:r>
          </a:p>
          <a:p>
            <a:pPr algn="r"/>
            <a:r>
              <a:rPr lang="en-US" dirty="0" smtClean="0"/>
              <a:t>U.S. Merchant Marine Academy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26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53" y="1825625"/>
            <a:ext cx="3332747" cy="437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8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2013-2014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Mack Point salt</a:t>
            </a:r>
          </a:p>
        </p:txBody>
      </p:sp>
      <p:pic>
        <p:nvPicPr>
          <p:cNvPr id="1026" name="Picture 2" descr="http://static.bangordailynews.com/wp-content/uploads/2012/03/Sears-Island-MackPoint2-RW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9" y="182562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83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Senator Wesley Jones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Republican Senator</a:t>
            </a:r>
          </a:p>
          <a:p>
            <a:r>
              <a:rPr lang="en-US" dirty="0" smtClean="0"/>
              <a:t>“Zeitgeist” circa 1920</a:t>
            </a:r>
          </a:p>
          <a:p>
            <a:r>
              <a:rPr lang="en-US" i="1" dirty="0" err="1" smtClean="0"/>
              <a:t>Fairplay</a:t>
            </a:r>
            <a:r>
              <a:rPr lang="en-US" dirty="0" smtClean="0"/>
              <a:t> magazine</a:t>
            </a:r>
          </a:p>
        </p:txBody>
      </p:sp>
      <p:pic>
        <p:nvPicPr>
          <p:cNvPr id="2050" name="Picture 2" descr="http://2.bp.blogspot.com/_LWXfO_9CJtc/RvkcUuzwaPI/AAAAAAAABAo/Dom-Nz4Lzdg/s400/Crus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90" y="1913188"/>
            <a:ext cx="271462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sley Livsey Jones cph.3b31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68" y="0"/>
            <a:ext cx="4590493" cy="686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73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17695" y="1825625"/>
            <a:ext cx="6136105" cy="2455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Merchant Marine Act of 1920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Preamble</a:t>
            </a:r>
          </a:p>
          <a:p>
            <a:r>
              <a:rPr lang="en-US" dirty="0" err="1" smtClean="0"/>
              <a:t>Cabotage</a:t>
            </a:r>
            <a:endParaRPr lang="en-US" dirty="0" smtClean="0"/>
          </a:p>
          <a:p>
            <a:r>
              <a:rPr lang="en-US" dirty="0" smtClean="0"/>
              <a:t>Mariner Safety</a:t>
            </a:r>
          </a:p>
          <a:p>
            <a:r>
              <a:rPr lang="en-US" dirty="0" smtClean="0"/>
              <a:t>Other?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2074" y="1401930"/>
            <a:ext cx="6087979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noFill/>
              </a:rPr>
              <a:t>It is necessary for the national defense and for the proper growth of its foreign and domestic commerce that the United </a:t>
            </a:r>
            <a:r>
              <a:rPr lang="en-US" dirty="0" smtClean="0"/>
              <a:t>It </a:t>
            </a:r>
            <a:r>
              <a:rPr lang="en-US" dirty="0"/>
              <a:t>is necessary for the national defense and for the proper growth of its foreign and domestic commerce that the United States shall have a merchant marine of the best equipped and most suitable types of vessels sufficient to carry the greater portion of its commerce and serve as a naval or military auxiliary in time of national emergency, ultimately to be owned and operated privately by citizens of the United </a:t>
            </a:r>
            <a:r>
              <a:rPr lang="en-US" dirty="0" err="1" smtClean="0"/>
              <a:t>States.</a:t>
            </a:r>
            <a:r>
              <a:rPr lang="en-US" dirty="0" err="1" smtClean="0">
                <a:noFill/>
              </a:rPr>
              <a:t>e</a:t>
            </a:r>
            <a:r>
              <a:rPr lang="en-US" dirty="0" smtClean="0">
                <a:noFill/>
              </a:rPr>
              <a:t> and serve as a naval or military auxiliary in time of national emergency, ultimately to be owned and operated privately by citizens of the United States.</a:t>
            </a:r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23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Post-War Milieu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4547" y="1690688"/>
            <a:ext cx="3788884" cy="1527175"/>
          </a:xfrm>
        </p:spPr>
        <p:txBody>
          <a:bodyPr>
            <a:normAutofit/>
          </a:bodyPr>
          <a:lstStyle/>
          <a:p>
            <a:r>
              <a:rPr lang="en-US" dirty="0" smtClean="0"/>
              <a:t>Zeitgeist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68" y="1690687"/>
            <a:ext cx="2664823" cy="380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21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American Fleet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3788" y="1825625"/>
            <a:ext cx="6100011" cy="3307849"/>
          </a:xfrm>
        </p:spPr>
        <p:txBody>
          <a:bodyPr/>
          <a:lstStyle/>
          <a:p>
            <a:r>
              <a:rPr lang="en-US" dirty="0" smtClean="0"/>
              <a:t>New American interest/confidence in foreign trade</a:t>
            </a:r>
          </a:p>
          <a:p>
            <a:r>
              <a:rPr lang="en-US" dirty="0" smtClean="0"/>
              <a:t>Government control v. private enterprise</a:t>
            </a:r>
          </a:p>
          <a:p>
            <a:r>
              <a:rPr lang="en-US" dirty="0" smtClean="0"/>
              <a:t>Government-built fleet</a:t>
            </a:r>
          </a:p>
          <a:p>
            <a:r>
              <a:rPr lang="en-US" dirty="0" smtClean="0"/>
              <a:t>Commerce Committee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20000" y="1368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0" descr="Still Posing 192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00" y="1825625"/>
            <a:ext cx="2743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9473" y="4804443"/>
            <a:ext cx="337464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“Still Posing.”  The American public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 1921 was asking when the expensive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merchant fleet built with tax dollars was going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actually engage in blue water foreign trade.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Japan and Britain are seen already swimming.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44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Senate </a:t>
            </a:r>
          </a:p>
          <a:p>
            <a:r>
              <a:rPr lang="en-US" dirty="0" smtClean="0"/>
              <a:t>CNO input</a:t>
            </a:r>
          </a:p>
          <a:p>
            <a:r>
              <a:rPr lang="en-US" dirty="0" smtClean="0"/>
              <a:t>Maine connection?</a:t>
            </a:r>
          </a:p>
          <a:p>
            <a:r>
              <a:rPr lang="en-US" dirty="0" smtClean="0"/>
              <a:t>Last minute passage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213703"/>
              </p:ext>
            </p:extLst>
          </p:nvPr>
        </p:nvGraphicFramePr>
        <p:xfrm>
          <a:off x="7807156" y="678843"/>
          <a:ext cx="2211137" cy="30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3" imgW="812520" imgH="1130040" progId="Photoshop.Image.13">
                  <p:embed/>
                </p:oleObj>
              </mc:Choice>
              <mc:Fallback>
                <p:oleObj name="Image" r:id="rId3" imgW="812520" imgH="1130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07156" y="678843"/>
                        <a:ext cx="2211137" cy="30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72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William S. Benson</a:t>
            </a:r>
          </a:p>
          <a:p>
            <a:pPr lvl="1"/>
            <a:r>
              <a:rPr lang="en-US" dirty="0" smtClean="0"/>
              <a:t>First CNO (1917-1919)</a:t>
            </a:r>
          </a:p>
          <a:p>
            <a:pPr lvl="1"/>
            <a:r>
              <a:rPr lang="en-US" dirty="0" smtClean="0"/>
              <a:t>Anglophobe</a:t>
            </a:r>
          </a:p>
          <a:p>
            <a:pPr lvl="1"/>
            <a:r>
              <a:rPr lang="en-US" dirty="0" smtClean="0"/>
              <a:t>Shipping Board</a:t>
            </a:r>
          </a:p>
        </p:txBody>
      </p:sp>
      <p:pic>
        <p:nvPicPr>
          <p:cNvPr id="3078" name="Picture 6" descr="http://www.history.navy.mil/photos/images/h58000/h58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-342900"/>
            <a:ext cx="5286375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9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7874" y="1825625"/>
            <a:ext cx="5305926" cy="4351338"/>
          </a:xfrm>
        </p:spPr>
        <p:txBody>
          <a:bodyPr/>
          <a:lstStyle/>
          <a:p>
            <a:r>
              <a:rPr lang="en-US" dirty="0" smtClean="0"/>
              <a:t>Philippines</a:t>
            </a:r>
          </a:p>
          <a:p>
            <a:r>
              <a:rPr lang="en-US" dirty="0" smtClean="0"/>
              <a:t>Railroad preference</a:t>
            </a:r>
          </a:p>
          <a:p>
            <a:r>
              <a:rPr lang="en-US" dirty="0" smtClean="0"/>
              <a:t>Treaties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526" y="1690688"/>
            <a:ext cx="33528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4475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218</TotalTime>
  <Words>265</Words>
  <Application>Microsoft Office PowerPoint</Application>
  <PresentationFormat>Custom</PresentationFormat>
  <Paragraphs>43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Depth</vt:lpstr>
      <vt:lpstr>Image</vt:lpstr>
      <vt:lpstr>Turnabout and Fairplay    </vt:lpstr>
      <vt:lpstr>Winter 2013-2014</vt:lpstr>
      <vt:lpstr>Senator Wesley Jones</vt:lpstr>
      <vt:lpstr>Merchant Marine Act of 1920</vt:lpstr>
      <vt:lpstr>Post-War Milieu</vt:lpstr>
      <vt:lpstr>A New American Fleet</vt:lpstr>
      <vt:lpstr>Process</vt:lpstr>
      <vt:lpstr>Allies</vt:lpstr>
      <vt:lpstr>The New Mercantilism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Turnabout and Fairplay</dc:title>
  <dc:creator>Chowder</dc:creator>
  <cp:lastModifiedBy>Lauren Blanchard</cp:lastModifiedBy>
  <cp:revision>20</cp:revision>
  <dcterms:created xsi:type="dcterms:W3CDTF">2014-10-03T11:25:57Z</dcterms:created>
  <dcterms:modified xsi:type="dcterms:W3CDTF">2014-10-17T04:47:25Z</dcterms:modified>
</cp:coreProperties>
</file>