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1"/>
  </p:sldMasterIdLst>
  <p:notesMasterIdLst>
    <p:notesMasterId r:id="rId38"/>
  </p:notesMasterIdLst>
  <p:sldIdLst>
    <p:sldId id="256" r:id="rId2"/>
    <p:sldId id="278" r:id="rId3"/>
    <p:sldId id="279" r:id="rId4"/>
    <p:sldId id="280" r:id="rId5"/>
    <p:sldId id="281" r:id="rId6"/>
    <p:sldId id="287" r:id="rId7"/>
    <p:sldId id="295" r:id="rId8"/>
    <p:sldId id="261" r:id="rId9"/>
    <p:sldId id="260" r:id="rId10"/>
    <p:sldId id="262" r:id="rId11"/>
    <p:sldId id="263" r:id="rId12"/>
    <p:sldId id="264" r:id="rId13"/>
    <p:sldId id="265" r:id="rId14"/>
    <p:sldId id="266" r:id="rId15"/>
    <p:sldId id="267" r:id="rId16"/>
    <p:sldId id="282" r:id="rId17"/>
    <p:sldId id="257" r:id="rId18"/>
    <p:sldId id="283" r:id="rId19"/>
    <p:sldId id="259" r:id="rId20"/>
    <p:sldId id="275" r:id="rId21"/>
    <p:sldId id="284" r:id="rId22"/>
    <p:sldId id="298" r:id="rId23"/>
    <p:sldId id="285" r:id="rId24"/>
    <p:sldId id="274" r:id="rId25"/>
    <p:sldId id="286" r:id="rId26"/>
    <p:sldId id="276" r:id="rId27"/>
    <p:sldId id="272" r:id="rId28"/>
    <p:sldId id="290" r:id="rId29"/>
    <p:sldId id="288" r:id="rId30"/>
    <p:sldId id="273" r:id="rId31"/>
    <p:sldId id="297" r:id="rId32"/>
    <p:sldId id="289" r:id="rId33"/>
    <p:sldId id="291" r:id="rId34"/>
    <p:sldId id="292" r:id="rId35"/>
    <p:sldId id="293" r:id="rId36"/>
    <p:sldId id="294"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20" y="7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5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en-US"/>
          </a:p>
        </p:txBody>
      </p:sp>
      <p:sp>
        <p:nvSpPr>
          <p:cNvPr id="614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450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B307D3E-3824-43D4-AD64-369581D80B43}" type="slidenum">
              <a:rPr lang="en-US" altLang="en-US"/>
              <a:pPr>
                <a:defRPr/>
              </a:pPr>
              <a:t>‹#›</a:t>
            </a:fld>
            <a:endParaRPr lang="en-US" altLang="en-US"/>
          </a:p>
        </p:txBody>
      </p:sp>
    </p:spTree>
    <p:extLst>
      <p:ext uri="{BB962C8B-B14F-4D97-AF65-F5344CB8AC3E}">
        <p14:creationId xmlns:p14="http://schemas.microsoft.com/office/powerpoint/2010/main" val="11546458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en-US" altLang="en-US" smtClean="0"/>
          </a:p>
        </p:txBody>
      </p:sp>
      <p:sp>
        <p:nvSpPr>
          <p:cNvPr id="46084"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2AB54C7-E71E-4DE2-A111-8F4E2F236FEE}" type="slidenum">
              <a:rPr lang="en-US" altLang="en-US" sz="1200" smtClean="0">
                <a:latin typeface="Arial" charset="0"/>
              </a:rPr>
              <a:pPr eaLnBrk="1" hangingPunct="1"/>
              <a:t>1</a:t>
            </a:fld>
            <a:endParaRPr lang="en-US" altLang="en-US" sz="12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smtClean="0"/>
              <a:t>Talk about the drawing project</a:t>
            </a:r>
          </a:p>
        </p:txBody>
      </p:sp>
      <p:sp>
        <p:nvSpPr>
          <p:cNvPr id="471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719C4A-3727-4A65-B424-3251702CBD42}" type="slidenum">
              <a:rPr lang="en-US" altLang="en-US" smtClean="0"/>
              <a:pPr eaLnBrk="1" hangingPunct="1">
                <a:spcBef>
                  <a:spcPct val="0"/>
                </a:spcBef>
              </a:pPr>
              <a:t>9</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altLang="en-US" smtClean="0"/>
              <a:t>We create our own piping diagram, by tracing the system and developing their own drawing the students  have a greater time investment and at the end of the project they have a</a:t>
            </a:r>
          </a:p>
        </p:txBody>
      </p:sp>
      <p:sp>
        <p:nvSpPr>
          <p:cNvPr id="48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8DBF35-FE57-425A-96D8-F4B105D5A7A8}" type="slidenum">
              <a:rPr lang="en-US" altLang="en-US" smtClean="0"/>
              <a:pPr eaLnBrk="1" hangingPunct="1">
                <a:spcBef>
                  <a:spcPct val="0"/>
                </a:spcBef>
              </a:pPr>
              <a:t>15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smtClean="0"/>
              <a:t>Students often don’t recognize a problem in an electronic symulator as they are trying to absorb the meaning of all the inputs</a:t>
            </a:r>
          </a:p>
          <a:p>
            <a:r>
              <a:rPr lang="en-US" altLang="en-US" smtClean="0"/>
              <a:t>In our system if the cargo is not flowing, it is obvious and the solution is is physical not a potential electronic ‘glitch” which is the first reaction the students have. </a:t>
            </a:r>
          </a:p>
        </p:txBody>
      </p:sp>
      <p:sp>
        <p:nvSpPr>
          <p:cNvPr id="49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861E279-A954-461F-A076-690A2E91D1F1}" type="slidenum">
              <a:rPr lang="en-US" altLang="en-US" smtClean="0"/>
              <a:pPr eaLnBrk="1" hangingPunct="1">
                <a:spcBef>
                  <a:spcPct val="0"/>
                </a:spcBef>
              </a:pPr>
              <a:t>16</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US" altLang="en-US" smtClean="0"/>
              <a:t>The true value of this system is in developing group dynamics and leadership  this is frequesnly the first time students have the opportunity to direct their peers, “giving and following orders”  They learn to appreciate the value of a good cargo plan , which they must develop, and how constructive critisisum can help to develop an effective  team </a:t>
            </a:r>
          </a:p>
        </p:txBody>
      </p:sp>
      <p:sp>
        <p:nvSpPr>
          <p:cNvPr id="501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D84E4DA-3212-44DE-AA2A-9E191ACDE35B}" type="slidenum">
              <a:rPr lang="en-US" altLang="en-US" smtClean="0"/>
              <a:pPr eaLnBrk="1" hangingPunct="1">
                <a:spcBef>
                  <a:spcPct val="0"/>
                </a:spcBef>
              </a:pPr>
              <a:t>28</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69E017-C007-4497-B331-E85FE0D03AE1}" type="slidenum">
              <a:rPr lang="en-US" altLang="en-US" smtClean="0"/>
              <a:pPr eaLnBrk="1" hangingPunct="1">
                <a:spcBef>
                  <a:spcPct val="0"/>
                </a:spcBef>
              </a:pPr>
              <a:t>29</a:t>
            </a:fld>
            <a:endParaRPr lang="en-US" alt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smtClean="0"/>
              <a:t>Explain the sequencing and objectives of the labs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19CF94E-4B7A-45A8-B10A-3BA2E5D9B54F}" type="slidenum">
              <a:rPr lang="en-US" altLang="en-US" smtClean="0"/>
              <a:pPr eaLnBrk="1" hangingPunct="1">
                <a:spcBef>
                  <a:spcPct val="0"/>
                </a:spcBef>
              </a:pPr>
              <a:t>30</a:t>
            </a:fld>
            <a:endParaRPr lang="en-US" alt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mtClean="0"/>
              <a:t>No transfer can be started until the safety check list is completed and the oil record book is filled out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ltLang="en-US"/>
          </a:p>
        </p:txBody>
      </p:sp>
      <p:sp>
        <p:nvSpPr>
          <p:cNvPr id="12" name="Footer Placeholder 4"/>
          <p:cNvSpPr>
            <a:spLocks noGrp="1"/>
          </p:cNvSpPr>
          <p:nvPr>
            <p:ph type="ftr" sz="quarter" idx="11"/>
          </p:nvPr>
        </p:nvSpPr>
        <p:spPr/>
        <p:txBody>
          <a:bodyPr/>
          <a:lstStyle>
            <a:lvl1pPr>
              <a:defRPr/>
            </a:lvl1pPr>
          </a:lstStyle>
          <a:p>
            <a:pPr>
              <a:defRPr/>
            </a:pPr>
            <a:endParaRPr lang="en-US" altLang="en-US"/>
          </a:p>
        </p:txBody>
      </p:sp>
      <p:sp>
        <p:nvSpPr>
          <p:cNvPr id="13" name="Slide Number Placeholder 5"/>
          <p:cNvSpPr>
            <a:spLocks noGrp="1"/>
          </p:cNvSpPr>
          <p:nvPr>
            <p:ph type="sldNum" sz="quarter" idx="12"/>
          </p:nvPr>
        </p:nvSpPr>
        <p:spPr/>
        <p:txBody>
          <a:bodyPr/>
          <a:lstStyle>
            <a:lvl1pPr>
              <a:defRPr/>
            </a:lvl1pPr>
          </a:lstStyle>
          <a:p>
            <a:pPr>
              <a:defRPr/>
            </a:pPr>
            <a:fld id="{474021F6-4F11-4597-831D-D88CA9A7726F}" type="slidenum">
              <a:rPr lang="en-US" altLang="en-US"/>
              <a:pPr>
                <a:defRPr/>
              </a:pPr>
              <a:t>‹#›</a:t>
            </a:fld>
            <a:endParaRPr lang="en-US" altLang="en-US"/>
          </a:p>
        </p:txBody>
      </p:sp>
    </p:spTree>
    <p:extLst>
      <p:ext uri="{BB962C8B-B14F-4D97-AF65-F5344CB8AC3E}">
        <p14:creationId xmlns:p14="http://schemas.microsoft.com/office/powerpoint/2010/main" val="9116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440837D-0736-46DB-849B-58416C587CF7}" type="slidenum">
              <a:rPr lang="en-US" altLang="en-US"/>
              <a:pPr>
                <a:defRPr/>
              </a:pPr>
              <a:t>‹#›</a:t>
            </a:fld>
            <a:endParaRPr lang="en-US" altLang="en-US"/>
          </a:p>
        </p:txBody>
      </p:sp>
    </p:spTree>
    <p:extLst>
      <p:ext uri="{BB962C8B-B14F-4D97-AF65-F5344CB8AC3E}">
        <p14:creationId xmlns:p14="http://schemas.microsoft.com/office/powerpoint/2010/main" val="3969333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ltLang="en-US"/>
          </a:p>
        </p:txBody>
      </p:sp>
      <p:sp>
        <p:nvSpPr>
          <p:cNvPr id="12" name="Footer Placeholder 4"/>
          <p:cNvSpPr>
            <a:spLocks noGrp="1"/>
          </p:cNvSpPr>
          <p:nvPr>
            <p:ph type="ftr" sz="quarter" idx="11"/>
          </p:nvPr>
        </p:nvSpPr>
        <p:spPr/>
        <p:txBody>
          <a:bodyPr/>
          <a:lstStyle>
            <a:lvl1pPr>
              <a:defRPr/>
            </a:lvl1pPr>
          </a:lstStyle>
          <a:p>
            <a:pPr>
              <a:defRPr/>
            </a:pPr>
            <a:endParaRPr lang="en-US" altLang="en-US"/>
          </a:p>
        </p:txBody>
      </p:sp>
      <p:sp>
        <p:nvSpPr>
          <p:cNvPr id="13" name="Slide Number Placeholder 5"/>
          <p:cNvSpPr>
            <a:spLocks noGrp="1"/>
          </p:cNvSpPr>
          <p:nvPr>
            <p:ph type="sldNum" sz="quarter" idx="12"/>
          </p:nvPr>
        </p:nvSpPr>
        <p:spPr/>
        <p:txBody>
          <a:bodyPr/>
          <a:lstStyle>
            <a:lvl1pPr>
              <a:defRPr/>
            </a:lvl1pPr>
          </a:lstStyle>
          <a:p>
            <a:pPr>
              <a:defRPr/>
            </a:pPr>
            <a:fld id="{75BB6F2B-E030-4D07-B3EB-50327D7C244A}" type="slidenum">
              <a:rPr lang="en-US" altLang="en-US"/>
              <a:pPr>
                <a:defRPr/>
              </a:pPr>
              <a:t>‹#›</a:t>
            </a:fld>
            <a:endParaRPr lang="en-US" altLang="en-US"/>
          </a:p>
        </p:txBody>
      </p:sp>
    </p:spTree>
    <p:extLst>
      <p:ext uri="{BB962C8B-B14F-4D97-AF65-F5344CB8AC3E}">
        <p14:creationId xmlns:p14="http://schemas.microsoft.com/office/powerpoint/2010/main" val="1468613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716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08213" y="2286000"/>
            <a:ext cx="31623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22913" y="2286000"/>
            <a:ext cx="3163887"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E35427B0-C706-4C7B-9BD3-F17503F9DCB6}" type="slidenum">
              <a:rPr lang="en-US" altLang="en-US"/>
              <a:pPr>
                <a:defRPr/>
              </a:pPr>
              <a:t>‹#›</a:t>
            </a:fld>
            <a:endParaRPr lang="en-US" altLang="en-US"/>
          </a:p>
        </p:txBody>
      </p:sp>
    </p:spTree>
    <p:extLst>
      <p:ext uri="{BB962C8B-B14F-4D97-AF65-F5344CB8AC3E}">
        <p14:creationId xmlns:p14="http://schemas.microsoft.com/office/powerpoint/2010/main" val="1283375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716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08213" y="2286000"/>
            <a:ext cx="6478587" cy="3886200"/>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3F743DAE-1368-49ED-82B9-7935D9151063}" type="slidenum">
              <a:rPr lang="en-US" altLang="en-US"/>
              <a:pPr>
                <a:defRPr/>
              </a:pPr>
              <a:t>‹#›</a:t>
            </a:fld>
            <a:endParaRPr lang="en-US" altLang="en-US"/>
          </a:p>
        </p:txBody>
      </p:sp>
    </p:spTree>
    <p:extLst>
      <p:ext uri="{BB962C8B-B14F-4D97-AF65-F5344CB8AC3E}">
        <p14:creationId xmlns:p14="http://schemas.microsoft.com/office/powerpoint/2010/main" val="150498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830C9480-EDA4-4A50-94CC-0C1915CE4358}" type="slidenum">
              <a:rPr lang="en-US" altLang="en-US"/>
              <a:pPr>
                <a:defRPr/>
              </a:pPr>
              <a:t>‹#›</a:t>
            </a:fld>
            <a:endParaRPr lang="en-US" altLang="en-US"/>
          </a:p>
        </p:txBody>
      </p:sp>
    </p:spTree>
    <p:extLst>
      <p:ext uri="{BB962C8B-B14F-4D97-AF65-F5344CB8AC3E}">
        <p14:creationId xmlns:p14="http://schemas.microsoft.com/office/powerpoint/2010/main" val="360765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2426910 h 640"/>
              <a:gd name="T6" fmla="*/ 2147483647 w 2706"/>
              <a:gd name="T7" fmla="*/ 47345203 h 640"/>
              <a:gd name="T8" fmla="*/ 2147483647 w 2706"/>
              <a:gd name="T9" fmla="*/ 74755995 h 640"/>
              <a:gd name="T10" fmla="*/ 2147483647 w 2706"/>
              <a:gd name="T11" fmla="*/ 102165671 h 640"/>
              <a:gd name="T12" fmla="*/ 2147483647 w 2706"/>
              <a:gd name="T13" fmla="*/ 134560345 h 640"/>
              <a:gd name="T14" fmla="*/ 2147483647 w 2706"/>
              <a:gd name="T15" fmla="*/ 166953902 h 640"/>
              <a:gd name="T16" fmla="*/ 2088287069 w 2706"/>
              <a:gd name="T17" fmla="*/ 204332458 h 640"/>
              <a:gd name="T18" fmla="*/ 1936864244 w 2706"/>
              <a:gd name="T19" fmla="*/ 241709897 h 640"/>
              <a:gd name="T20" fmla="*/ 1936864244 w 2706"/>
              <a:gd name="T21" fmla="*/ 241709897 h 640"/>
              <a:gd name="T22" fmla="*/ 1663397460 w 2706"/>
              <a:gd name="T23" fmla="*/ 313973394 h 640"/>
              <a:gd name="T24" fmla="*/ 1396711723 w 2706"/>
              <a:gd name="T25" fmla="*/ 378761625 h 640"/>
              <a:gd name="T26" fmla="*/ 1141325958 w 2706"/>
              <a:gd name="T27" fmla="*/ 438565975 h 640"/>
              <a:gd name="T28" fmla="*/ 894980172 w 2706"/>
              <a:gd name="T29" fmla="*/ 495878941 h 640"/>
              <a:gd name="T30" fmla="*/ 659935422 w 2706"/>
              <a:gd name="T31" fmla="*/ 545715527 h 640"/>
              <a:gd name="T32" fmla="*/ 431669593 w 2706"/>
              <a:gd name="T33" fmla="*/ 590569348 h 640"/>
              <a:gd name="T34" fmla="*/ 212444804 w 2706"/>
              <a:gd name="T35" fmla="*/ 632930669 h 640"/>
              <a:gd name="T36" fmla="*/ 0 w 2706"/>
              <a:gd name="T37" fmla="*/ 670308108 h 640"/>
              <a:gd name="T38" fmla="*/ 0 w 2706"/>
              <a:gd name="T39" fmla="*/ 670308108 h 640"/>
              <a:gd name="T40" fmla="*/ 146902836 w 2706"/>
              <a:gd name="T41" fmla="*/ 692735019 h 640"/>
              <a:gd name="T42" fmla="*/ 287026751 w 2706"/>
              <a:gd name="T43" fmla="*/ 712670546 h 640"/>
              <a:gd name="T44" fmla="*/ 422629614 w 2706"/>
              <a:gd name="T45" fmla="*/ 730113574 h 640"/>
              <a:gd name="T46" fmla="*/ 555972483 w 2706"/>
              <a:gd name="T47" fmla="*/ 745064104 h 640"/>
              <a:gd name="T48" fmla="*/ 684795362 w 2706"/>
              <a:gd name="T49" fmla="*/ 760015749 h 640"/>
              <a:gd name="T50" fmla="*/ 809098253 w 2706"/>
              <a:gd name="T51" fmla="*/ 769982396 h 640"/>
              <a:gd name="T52" fmla="*/ 928881154 w 2706"/>
              <a:gd name="T53" fmla="*/ 779950160 h 640"/>
              <a:gd name="T54" fmla="*/ 1046404060 w 2706"/>
              <a:gd name="T55" fmla="*/ 787425425 h 640"/>
              <a:gd name="T56" fmla="*/ 1161665909 w 2706"/>
              <a:gd name="T57" fmla="*/ 792409307 h 640"/>
              <a:gd name="T58" fmla="*/ 1272408832 w 2706"/>
              <a:gd name="T59" fmla="*/ 794901806 h 640"/>
              <a:gd name="T60" fmla="*/ 1378630703 w 2706"/>
              <a:gd name="T61" fmla="*/ 797393188 h 640"/>
              <a:gd name="T62" fmla="*/ 1482593642 w 2706"/>
              <a:gd name="T63" fmla="*/ 797393188 h 640"/>
              <a:gd name="T64" fmla="*/ 1584295524 w 2706"/>
              <a:gd name="T65" fmla="*/ 794901806 h 640"/>
              <a:gd name="T66" fmla="*/ 1683738474 w 2706"/>
              <a:gd name="T67" fmla="*/ 792409307 h 640"/>
              <a:gd name="T68" fmla="*/ 1778660372 w 2706"/>
              <a:gd name="T69" fmla="*/ 787425425 h 640"/>
              <a:gd name="T70" fmla="*/ 1871322275 w 2706"/>
              <a:gd name="T71" fmla="*/ 779950160 h 640"/>
              <a:gd name="T72" fmla="*/ 1959464189 w 2706"/>
              <a:gd name="T73" fmla="*/ 772474896 h 640"/>
              <a:gd name="T74" fmla="*/ 2047606104 w 2706"/>
              <a:gd name="T75" fmla="*/ 762507132 h 640"/>
              <a:gd name="T76" fmla="*/ 2131228029 w 2706"/>
              <a:gd name="T77" fmla="*/ 750047985 h 640"/>
              <a:gd name="T78" fmla="*/ 2147483647 w 2706"/>
              <a:gd name="T79" fmla="*/ 737588839 h 640"/>
              <a:gd name="T80" fmla="*/ 2147483647 w 2706"/>
              <a:gd name="T81" fmla="*/ 722637193 h 640"/>
              <a:gd name="T82" fmla="*/ 2147483647 w 2706"/>
              <a:gd name="T83" fmla="*/ 707686664 h 640"/>
              <a:gd name="T84" fmla="*/ 2147483647 w 2706"/>
              <a:gd name="T85" fmla="*/ 690243636 h 640"/>
              <a:gd name="T86" fmla="*/ 2147483647 w 2706"/>
              <a:gd name="T87" fmla="*/ 672800607 h 640"/>
              <a:gd name="T88" fmla="*/ 2147483647 w 2706"/>
              <a:gd name="T89" fmla="*/ 652866196 h 640"/>
              <a:gd name="T90" fmla="*/ 2147483647 w 2706"/>
              <a:gd name="T91" fmla="*/ 632930669 h 640"/>
              <a:gd name="T92" fmla="*/ 2147483647 w 2706"/>
              <a:gd name="T93" fmla="*/ 610503759 h 640"/>
              <a:gd name="T94" fmla="*/ 2147483647 w 2706"/>
              <a:gd name="T95" fmla="*/ 588077965 h 640"/>
              <a:gd name="T96" fmla="*/ 2147483647 w 2706"/>
              <a:gd name="T97" fmla="*/ 538240263 h 640"/>
              <a:gd name="T98" fmla="*/ 2147483647 w 2706"/>
              <a:gd name="T99" fmla="*/ 485911178 h 640"/>
              <a:gd name="T100" fmla="*/ 2147483647 w 2706"/>
              <a:gd name="T101" fmla="*/ 485911178 h 640"/>
              <a:gd name="T102" fmla="*/ 2147483647 w 2706"/>
              <a:gd name="T103" fmla="*/ 483419795 h 640"/>
              <a:gd name="T104" fmla="*/ 2147483647 w 2706"/>
              <a:gd name="T105" fmla="*/ 48341979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2147483647 w 5216"/>
              <a:gd name="T1" fmla="*/ 890318333 h 762"/>
              <a:gd name="T2" fmla="*/ 2147483647 w 5216"/>
              <a:gd name="T3" fmla="*/ 855403517 h 762"/>
              <a:gd name="T4" fmla="*/ 2147483647 w 5216"/>
              <a:gd name="T5" fmla="*/ 760636483 h 762"/>
              <a:gd name="T6" fmla="*/ 2147483647 w 5216"/>
              <a:gd name="T7" fmla="*/ 633448150 h 762"/>
              <a:gd name="T8" fmla="*/ 2147483647 w 5216"/>
              <a:gd name="T9" fmla="*/ 466356850 h 762"/>
              <a:gd name="T10" fmla="*/ 2147483647 w 5216"/>
              <a:gd name="T11" fmla="*/ 369095183 h 762"/>
              <a:gd name="T12" fmla="*/ 2147483647 w 5216"/>
              <a:gd name="T13" fmla="*/ 294278517 h 762"/>
              <a:gd name="T14" fmla="*/ 2147483647 w 5216"/>
              <a:gd name="T15" fmla="*/ 229438150 h 762"/>
              <a:gd name="T16" fmla="*/ 2147483647 w 5216"/>
              <a:gd name="T17" fmla="*/ 174571850 h 762"/>
              <a:gd name="T18" fmla="*/ 2147483647 w 5216"/>
              <a:gd name="T19" fmla="*/ 127188333 h 762"/>
              <a:gd name="T20" fmla="*/ 1966522170 w 5216"/>
              <a:gd name="T21" fmla="*/ 89780000 h 762"/>
              <a:gd name="T22" fmla="*/ 1507667316 w 5216"/>
              <a:gd name="T23" fmla="*/ 34914817 h 762"/>
              <a:gd name="T24" fmla="*/ 1096279949 w 5216"/>
              <a:gd name="T25" fmla="*/ 4988150 h 762"/>
              <a:gd name="T26" fmla="*/ 727838697 w 5216"/>
              <a:gd name="T27" fmla="*/ 0 h 762"/>
              <a:gd name="T28" fmla="*/ 404605842 w 5216"/>
              <a:gd name="T29" fmla="*/ 12469817 h 762"/>
              <a:gd name="T30" fmla="*/ 124320165 w 5216"/>
              <a:gd name="T31" fmla="*/ 39901850 h 762"/>
              <a:gd name="T32" fmla="*/ 0 w 5216"/>
              <a:gd name="T33" fmla="*/ 59853333 h 762"/>
              <a:gd name="T34" fmla="*/ 354878201 w 5216"/>
              <a:gd name="T35" fmla="*/ 107236850 h 762"/>
              <a:gd name="T36" fmla="*/ 736880376 w 5216"/>
              <a:gd name="T37" fmla="*/ 174571850 h 762"/>
              <a:gd name="T38" fmla="*/ 1146007590 w 5216"/>
              <a:gd name="T39" fmla="*/ 261858333 h 762"/>
              <a:gd name="T40" fmla="*/ 1584518931 w 5216"/>
              <a:gd name="T41" fmla="*/ 369095183 h 762"/>
              <a:gd name="T42" fmla="*/ 1984604465 w 5216"/>
              <a:gd name="T43" fmla="*/ 471345000 h 762"/>
              <a:gd name="T44" fmla="*/ 2147483647 w 5216"/>
              <a:gd name="T45" fmla="*/ 643423333 h 762"/>
              <a:gd name="T46" fmla="*/ 2147483647 w 5216"/>
              <a:gd name="T47" fmla="*/ 713251850 h 762"/>
              <a:gd name="T48" fmla="*/ 2147483647 w 5216"/>
              <a:gd name="T49" fmla="*/ 773105183 h 762"/>
              <a:gd name="T50" fmla="*/ 2147483647 w 5216"/>
              <a:gd name="T51" fmla="*/ 825476850 h 762"/>
              <a:gd name="T52" fmla="*/ 2147483647 w 5216"/>
              <a:gd name="T53" fmla="*/ 865379817 h 762"/>
              <a:gd name="T54" fmla="*/ 2147483647 w 5216"/>
              <a:gd name="T55" fmla="*/ 900293517 h 762"/>
              <a:gd name="T56" fmla="*/ 2147483647 w 5216"/>
              <a:gd name="T57" fmla="*/ 922738517 h 762"/>
              <a:gd name="T58" fmla="*/ 2147483647 w 5216"/>
              <a:gd name="T59" fmla="*/ 940196483 h 762"/>
              <a:gd name="T60" fmla="*/ 2147483647 w 5216"/>
              <a:gd name="T61" fmla="*/ 950171667 h 762"/>
              <a:gd name="T62" fmla="*/ 2147483647 w 5216"/>
              <a:gd name="T63" fmla="*/ 950171667 h 762"/>
              <a:gd name="T64" fmla="*/ 2147483647 w 5216"/>
              <a:gd name="T65" fmla="*/ 945183517 h 762"/>
              <a:gd name="T66" fmla="*/ 2147483647 w 5216"/>
              <a:gd name="T67" fmla="*/ 932714817 h 762"/>
              <a:gd name="T68" fmla="*/ 2147483647 w 5216"/>
              <a:gd name="T69" fmla="*/ 912763333 h 762"/>
              <a:gd name="T70" fmla="*/ 2147483647 w 5216"/>
              <a:gd name="T71" fmla="*/ 89031833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87226308 h 694"/>
              <a:gd name="T2" fmla="*/ 0 w 5144"/>
              <a:gd name="T3" fmla="*/ 87226308 h 694"/>
              <a:gd name="T4" fmla="*/ 20333568 w 5144"/>
              <a:gd name="T5" fmla="*/ 82242107 h 694"/>
              <a:gd name="T6" fmla="*/ 81336397 w 5144"/>
              <a:gd name="T7" fmla="*/ 69781047 h 694"/>
              <a:gd name="T8" fmla="*/ 185266001 w 5144"/>
              <a:gd name="T9" fmla="*/ 52335785 h 694"/>
              <a:gd name="T10" fmla="*/ 253046686 w 5144"/>
              <a:gd name="T11" fmla="*/ 42367383 h 694"/>
              <a:gd name="T12" fmla="*/ 332123444 w 5144"/>
              <a:gd name="T13" fmla="*/ 32397865 h 694"/>
              <a:gd name="T14" fmla="*/ 420237697 w 5144"/>
              <a:gd name="T15" fmla="*/ 24922121 h 694"/>
              <a:gd name="T16" fmla="*/ 521907662 w 5144"/>
              <a:gd name="T17" fmla="*/ 17445262 h 694"/>
              <a:gd name="T18" fmla="*/ 632615122 w 5144"/>
              <a:gd name="T19" fmla="*/ 9968402 h 694"/>
              <a:gd name="T20" fmla="*/ 756879357 w 5144"/>
              <a:gd name="T21" fmla="*/ 4984201 h 694"/>
              <a:gd name="T22" fmla="*/ 892439664 w 5144"/>
              <a:gd name="T23" fmla="*/ 2492659 h 694"/>
              <a:gd name="T24" fmla="*/ 1039297107 w 5144"/>
              <a:gd name="T25" fmla="*/ 0 h 694"/>
              <a:gd name="T26" fmla="*/ 1197450622 w 5144"/>
              <a:gd name="T27" fmla="*/ 2492659 h 694"/>
              <a:gd name="T28" fmla="*/ 1366901272 w 5144"/>
              <a:gd name="T29" fmla="*/ 7476860 h 694"/>
              <a:gd name="T30" fmla="*/ 1549907633 w 5144"/>
              <a:gd name="T31" fmla="*/ 17445262 h 694"/>
              <a:gd name="T32" fmla="*/ 1744211130 w 5144"/>
              <a:gd name="T33" fmla="*/ 29906322 h 694"/>
              <a:gd name="T34" fmla="*/ 1949811762 w 5144"/>
              <a:gd name="T35" fmla="*/ 49843126 h 694"/>
              <a:gd name="T36" fmla="*/ 2147483647 w 5144"/>
              <a:gd name="T37" fmla="*/ 72272589 h 694"/>
              <a:gd name="T38" fmla="*/ 2147483647 w 5144"/>
              <a:gd name="T39" fmla="*/ 99687369 h 694"/>
              <a:gd name="T40" fmla="*/ 2147483647 w 5144"/>
              <a:gd name="T41" fmla="*/ 132085234 h 694"/>
              <a:gd name="T42" fmla="*/ 2147483647 w 5144"/>
              <a:gd name="T43" fmla="*/ 171959958 h 694"/>
              <a:gd name="T44" fmla="*/ 2147483647 w 5144"/>
              <a:gd name="T45" fmla="*/ 216818883 h 694"/>
              <a:gd name="T46" fmla="*/ 2147483647 w 5144"/>
              <a:gd name="T47" fmla="*/ 269154668 h 694"/>
              <a:gd name="T48" fmla="*/ 2147483647 w 5144"/>
              <a:gd name="T49" fmla="*/ 331458855 h 694"/>
              <a:gd name="T50" fmla="*/ 2147483647 w 5144"/>
              <a:gd name="T51" fmla="*/ 398747244 h 694"/>
              <a:gd name="T52" fmla="*/ 2147483647 w 5144"/>
              <a:gd name="T53" fmla="*/ 473512491 h 694"/>
              <a:gd name="T54" fmla="*/ 2147483647 w 5144"/>
              <a:gd name="T55" fmla="*/ 558247257 h 694"/>
              <a:gd name="T56" fmla="*/ 2147483647 w 5144"/>
              <a:gd name="T57" fmla="*/ 650456650 h 694"/>
              <a:gd name="T58" fmla="*/ 2147483647 w 5144"/>
              <a:gd name="T59" fmla="*/ 752636678 h 694"/>
              <a:gd name="T60" fmla="*/ 2147483647 w 5144"/>
              <a:gd name="T61" fmla="*/ 864783991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728951997 h 584"/>
              <a:gd name="T2" fmla="*/ 0 w 3112"/>
              <a:gd name="T3" fmla="*/ 728951997 h 584"/>
              <a:gd name="T4" fmla="*/ 101618145 w 3112"/>
              <a:gd name="T5" fmla="*/ 698994561 h 584"/>
              <a:gd name="T6" fmla="*/ 379372423 w 3112"/>
              <a:gd name="T7" fmla="*/ 621606192 h 584"/>
              <a:gd name="T8" fmla="*/ 571317689 w 3112"/>
              <a:gd name="T9" fmla="*/ 569181237 h 584"/>
              <a:gd name="T10" fmla="*/ 792617915 w 3112"/>
              <a:gd name="T11" fmla="*/ 511764493 h 584"/>
              <a:gd name="T12" fmla="*/ 1038759242 w 3112"/>
              <a:gd name="T13" fmla="*/ 449353726 h 584"/>
              <a:gd name="T14" fmla="*/ 1302965568 w 3112"/>
              <a:gd name="T15" fmla="*/ 381951170 h 584"/>
              <a:gd name="T16" fmla="*/ 1582977838 w 3112"/>
              <a:gd name="T17" fmla="*/ 317044508 h 584"/>
              <a:gd name="T18" fmla="*/ 1869766210 w 3112"/>
              <a:gd name="T19" fmla="*/ 252137846 h 584"/>
              <a:gd name="T20" fmla="*/ 2147483647 w 3112"/>
              <a:gd name="T21" fmla="*/ 192224091 h 584"/>
              <a:gd name="T22" fmla="*/ 2147483647 w 3112"/>
              <a:gd name="T23" fmla="*/ 134806230 h 584"/>
              <a:gd name="T24" fmla="*/ 2147483647 w 3112"/>
              <a:gd name="T25" fmla="*/ 109841699 h 584"/>
              <a:gd name="T26" fmla="*/ 2147483647 w 3112"/>
              <a:gd name="T27" fmla="*/ 84878286 h 584"/>
              <a:gd name="T28" fmla="*/ 2147483647 w 3112"/>
              <a:gd name="T29" fmla="*/ 64906662 h 584"/>
              <a:gd name="T30" fmla="*/ 2147483647 w 3112"/>
              <a:gd name="T31" fmla="*/ 44935037 h 584"/>
              <a:gd name="T32" fmla="*/ 2147483647 w 3112"/>
              <a:gd name="T33" fmla="*/ 29957436 h 584"/>
              <a:gd name="T34" fmla="*/ 2147483647 w 3112"/>
              <a:gd name="T35" fmla="*/ 17474613 h 584"/>
              <a:gd name="T36" fmla="*/ 2147483647 w 3112"/>
              <a:gd name="T37" fmla="*/ 7488800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636203066 h 1192"/>
              <a:gd name="T2" fmla="*/ 2147483647 w 8196"/>
              <a:gd name="T3" fmla="*/ 708272557 h 1192"/>
              <a:gd name="T4" fmla="*/ 2147483647 w 8196"/>
              <a:gd name="T5" fmla="*/ 770402158 h 1192"/>
              <a:gd name="T6" fmla="*/ 2147483647 w 8196"/>
              <a:gd name="T7" fmla="*/ 827560144 h 1192"/>
              <a:gd name="T8" fmla="*/ 2147483647 w 8196"/>
              <a:gd name="T9" fmla="*/ 872293546 h 1192"/>
              <a:gd name="T10" fmla="*/ 2147483647 w 8196"/>
              <a:gd name="T11" fmla="*/ 907085945 h 1192"/>
              <a:gd name="T12" fmla="*/ 2147483647 w 8196"/>
              <a:gd name="T13" fmla="*/ 931937340 h 1192"/>
              <a:gd name="T14" fmla="*/ 2147483647 w 8196"/>
              <a:gd name="T15" fmla="*/ 946848846 h 1192"/>
              <a:gd name="T16" fmla="*/ 2147483647 w 8196"/>
              <a:gd name="T17" fmla="*/ 944363037 h 1192"/>
              <a:gd name="T18" fmla="*/ 2147483647 w 8196"/>
              <a:gd name="T19" fmla="*/ 931937340 h 1192"/>
              <a:gd name="T20" fmla="*/ 2147483647 w 8196"/>
              <a:gd name="T21" fmla="*/ 902115443 h 1192"/>
              <a:gd name="T22" fmla="*/ 2147483647 w 8196"/>
              <a:gd name="T23" fmla="*/ 857382041 h 1192"/>
              <a:gd name="T24" fmla="*/ 2147483647 w 8196"/>
              <a:gd name="T25" fmla="*/ 797738247 h 1192"/>
              <a:gd name="T26" fmla="*/ 2147483647 w 8196"/>
              <a:gd name="T27" fmla="*/ 718213560 h 1192"/>
              <a:gd name="T28" fmla="*/ 2147483647 w 8196"/>
              <a:gd name="T29" fmla="*/ 621291560 h 1192"/>
              <a:gd name="T30" fmla="*/ 2147483647 w 8196"/>
              <a:gd name="T31" fmla="*/ 504488666 h 1192"/>
              <a:gd name="T32" fmla="*/ 2147483647 w 8196"/>
              <a:gd name="T33" fmla="*/ 367804880 h 1192"/>
              <a:gd name="T34" fmla="*/ 2147483647 w 8196"/>
              <a:gd name="T35" fmla="*/ 298220083 h 1192"/>
              <a:gd name="T36" fmla="*/ 2147483647 w 8196"/>
              <a:gd name="T37" fmla="*/ 183901883 h 1192"/>
              <a:gd name="T38" fmla="*/ 2147483647 w 8196"/>
              <a:gd name="T39" fmla="*/ 101891388 h 1192"/>
              <a:gd name="T40" fmla="*/ 2147483647 w 8196"/>
              <a:gd name="T41" fmla="*/ 44733403 h 1192"/>
              <a:gd name="T42" fmla="*/ 2011879287 w 8196"/>
              <a:gd name="T43" fmla="*/ 12425697 h 1192"/>
              <a:gd name="T44" fmla="*/ 1656175490 w 8196"/>
              <a:gd name="T45" fmla="*/ 0 h 1192"/>
              <a:gd name="T46" fmla="*/ 1338986883 w 8196"/>
              <a:gd name="T47" fmla="*/ 4970502 h 1192"/>
              <a:gd name="T48" fmla="*/ 1058048554 w 8196"/>
              <a:gd name="T49" fmla="*/ 24851395 h 1192"/>
              <a:gd name="T50" fmla="*/ 811095593 w 8196"/>
              <a:gd name="T51" fmla="*/ 54673292 h 1192"/>
              <a:gd name="T52" fmla="*/ 600391847 w 8196"/>
              <a:gd name="T53" fmla="*/ 91951499 h 1192"/>
              <a:gd name="T54" fmla="*/ 423672404 w 8196"/>
              <a:gd name="T55" fmla="*/ 134199093 h 1192"/>
              <a:gd name="T56" fmla="*/ 280938329 w 8196"/>
              <a:gd name="T57" fmla="*/ 178932495 h 1192"/>
              <a:gd name="T58" fmla="*/ 167656607 w 8196"/>
              <a:gd name="T59" fmla="*/ 218694281 h 1192"/>
              <a:gd name="T60" fmla="*/ 54374886 w 8196"/>
              <a:gd name="T61" fmla="*/ 268398186 h 1192"/>
              <a:gd name="T62" fmla="*/ 0 w 8196"/>
              <a:gd name="T63" fmla="*/ 298220083 h 1192"/>
              <a:gd name="T64" fmla="*/ 2147483647 w 8196"/>
              <a:gd name="T65" fmla="*/ 1481159409 h 1192"/>
              <a:gd name="T66" fmla="*/ 2147483647 w 8196"/>
              <a:gd name="T67" fmla="*/ 1473704213 h 1192"/>
              <a:gd name="T68" fmla="*/ 2147483647 w 8196"/>
              <a:gd name="T69" fmla="*/ 633717257 h 1192"/>
              <a:gd name="T70" fmla="*/ 2147483647 w 8196"/>
              <a:gd name="T71" fmla="*/ 63620306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endParaRPr lang="en-US" altLang="en-US"/>
          </a:p>
        </p:txBody>
      </p:sp>
      <p:sp>
        <p:nvSpPr>
          <p:cNvPr id="11" name="Footer Placeholder 4"/>
          <p:cNvSpPr>
            <a:spLocks noGrp="1"/>
          </p:cNvSpPr>
          <p:nvPr>
            <p:ph type="ftr" sz="quarter" idx="11"/>
          </p:nvPr>
        </p:nvSpPr>
        <p:spPr/>
        <p:txBody>
          <a:bodyPr/>
          <a:lstStyle>
            <a:lvl1pPr>
              <a:defRPr/>
            </a:lvl1pPr>
          </a:lstStyle>
          <a:p>
            <a:pPr>
              <a:defRPr/>
            </a:pPr>
            <a:endParaRPr lang="en-US" altLang="en-US"/>
          </a:p>
        </p:txBody>
      </p:sp>
      <p:sp>
        <p:nvSpPr>
          <p:cNvPr id="12" name="Slide Number Placeholder 5"/>
          <p:cNvSpPr>
            <a:spLocks noGrp="1"/>
          </p:cNvSpPr>
          <p:nvPr>
            <p:ph type="sldNum" sz="quarter" idx="12"/>
          </p:nvPr>
        </p:nvSpPr>
        <p:spPr/>
        <p:txBody>
          <a:bodyPr/>
          <a:lstStyle>
            <a:lvl1pPr>
              <a:defRPr/>
            </a:lvl1pPr>
          </a:lstStyle>
          <a:p>
            <a:pPr>
              <a:defRPr/>
            </a:pPr>
            <a:fld id="{6EC2C1B3-688D-4643-ABBE-0077114EF6E4}" type="slidenum">
              <a:rPr lang="en-US" altLang="en-US"/>
              <a:pPr>
                <a:defRPr/>
              </a:pPr>
              <a:t>‹#›</a:t>
            </a:fld>
            <a:endParaRPr lang="en-US" altLang="en-US"/>
          </a:p>
        </p:txBody>
      </p:sp>
    </p:spTree>
    <p:extLst>
      <p:ext uri="{BB962C8B-B14F-4D97-AF65-F5344CB8AC3E}">
        <p14:creationId xmlns:p14="http://schemas.microsoft.com/office/powerpoint/2010/main" val="7807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pPr>
              <a:defRPr/>
            </a:pPr>
            <a:fld id="{71C471D2-994F-4DDB-9196-6E49E4012FD0}" type="slidenum">
              <a:rPr lang="en-US" altLang="en-US"/>
              <a:pPr>
                <a:defRPr/>
              </a:pPr>
              <a:t>‹#›</a:t>
            </a:fld>
            <a:endParaRPr lang="en-US" altLang="en-US"/>
          </a:p>
        </p:txBody>
      </p:sp>
    </p:spTree>
    <p:extLst>
      <p:ext uri="{BB962C8B-B14F-4D97-AF65-F5344CB8AC3E}">
        <p14:creationId xmlns:p14="http://schemas.microsoft.com/office/powerpoint/2010/main" val="239231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pPr>
              <a:defRPr/>
            </a:pPr>
            <a:fld id="{0206D586-7731-49B4-86DF-52C49F047666}" type="slidenum">
              <a:rPr lang="en-US" altLang="en-US"/>
              <a:pPr>
                <a:defRPr/>
              </a:pPr>
              <a:t>‹#›</a:t>
            </a:fld>
            <a:endParaRPr lang="en-US" altLang="en-US"/>
          </a:p>
        </p:txBody>
      </p:sp>
    </p:spTree>
    <p:extLst>
      <p:ext uri="{BB962C8B-B14F-4D97-AF65-F5344CB8AC3E}">
        <p14:creationId xmlns:p14="http://schemas.microsoft.com/office/powerpoint/2010/main" val="2342205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9DDE4CE1-D745-4147-A809-1D95EA35321F}" type="slidenum">
              <a:rPr lang="en-US" altLang="en-US"/>
              <a:pPr>
                <a:defRPr/>
              </a:pPr>
              <a:t>‹#›</a:t>
            </a:fld>
            <a:endParaRPr lang="en-US" altLang="en-US"/>
          </a:p>
        </p:txBody>
      </p:sp>
    </p:spTree>
    <p:extLst>
      <p:ext uri="{BB962C8B-B14F-4D97-AF65-F5344CB8AC3E}">
        <p14:creationId xmlns:p14="http://schemas.microsoft.com/office/powerpoint/2010/main" val="1360115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a:defRPr/>
            </a:lvl1pPr>
          </a:lstStyle>
          <a:p>
            <a:pPr>
              <a:defRPr/>
            </a:pPr>
            <a:endParaRPr lang="en-US" altLang="en-US"/>
          </a:p>
        </p:txBody>
      </p:sp>
      <p:sp>
        <p:nvSpPr>
          <p:cNvPr id="10" name="Footer Placeholder 2"/>
          <p:cNvSpPr>
            <a:spLocks noGrp="1"/>
          </p:cNvSpPr>
          <p:nvPr>
            <p:ph type="ftr" sz="quarter" idx="11"/>
          </p:nvPr>
        </p:nvSpPr>
        <p:spPr/>
        <p:txBody>
          <a:bodyPr/>
          <a:lstStyle>
            <a:lvl1pPr>
              <a:defRPr/>
            </a:lvl1pPr>
          </a:lstStyle>
          <a:p>
            <a:pPr>
              <a:defRPr/>
            </a:pPr>
            <a:endParaRPr lang="en-US" altLang="en-US"/>
          </a:p>
        </p:txBody>
      </p:sp>
      <p:sp>
        <p:nvSpPr>
          <p:cNvPr id="11" name="Slide Number Placeholder 3"/>
          <p:cNvSpPr>
            <a:spLocks noGrp="1"/>
          </p:cNvSpPr>
          <p:nvPr>
            <p:ph type="sldNum" sz="quarter" idx="12"/>
          </p:nvPr>
        </p:nvSpPr>
        <p:spPr/>
        <p:txBody>
          <a:bodyPr/>
          <a:lstStyle>
            <a:lvl1pPr>
              <a:defRPr/>
            </a:lvl1pPr>
          </a:lstStyle>
          <a:p>
            <a:pPr>
              <a:defRPr/>
            </a:pPr>
            <a:fld id="{B556EBF8-2C77-4322-AC49-CA185F980AA2}" type="slidenum">
              <a:rPr lang="en-US" altLang="en-US"/>
              <a:pPr>
                <a:defRPr/>
              </a:pPr>
              <a:t>‹#›</a:t>
            </a:fld>
            <a:endParaRPr lang="en-US" altLang="en-US"/>
          </a:p>
        </p:txBody>
      </p:sp>
    </p:spTree>
    <p:extLst>
      <p:ext uri="{BB962C8B-B14F-4D97-AF65-F5344CB8AC3E}">
        <p14:creationId xmlns:p14="http://schemas.microsoft.com/office/powerpoint/2010/main" val="276861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ltLang="en-US"/>
          </a:p>
        </p:txBody>
      </p:sp>
      <p:sp>
        <p:nvSpPr>
          <p:cNvPr id="13" name="Footer Placeholder 5"/>
          <p:cNvSpPr>
            <a:spLocks noGrp="1"/>
          </p:cNvSpPr>
          <p:nvPr>
            <p:ph type="ftr" sz="quarter" idx="11"/>
          </p:nvPr>
        </p:nvSpPr>
        <p:spPr/>
        <p:txBody>
          <a:bodyPr/>
          <a:lstStyle>
            <a:lvl1pPr>
              <a:defRPr/>
            </a:lvl1pPr>
          </a:lstStyle>
          <a:p>
            <a:pPr>
              <a:defRPr/>
            </a:pPr>
            <a:endParaRPr lang="en-US" altLang="en-US"/>
          </a:p>
        </p:txBody>
      </p:sp>
      <p:sp>
        <p:nvSpPr>
          <p:cNvPr id="14" name="Slide Number Placeholder 6"/>
          <p:cNvSpPr>
            <a:spLocks noGrp="1"/>
          </p:cNvSpPr>
          <p:nvPr>
            <p:ph type="sldNum" sz="quarter" idx="12"/>
          </p:nvPr>
        </p:nvSpPr>
        <p:spPr/>
        <p:txBody>
          <a:bodyPr/>
          <a:lstStyle>
            <a:lvl1pPr>
              <a:defRPr/>
            </a:lvl1pPr>
          </a:lstStyle>
          <a:p>
            <a:pPr>
              <a:defRPr/>
            </a:pPr>
            <a:fld id="{DF730737-4580-4E97-AF4C-5FCEAF8401BB}" type="slidenum">
              <a:rPr lang="en-US" altLang="en-US"/>
              <a:pPr>
                <a:defRPr/>
              </a:pPr>
              <a:t>‹#›</a:t>
            </a:fld>
            <a:endParaRPr lang="en-US" altLang="en-US"/>
          </a:p>
        </p:txBody>
      </p:sp>
    </p:spTree>
    <p:extLst>
      <p:ext uri="{BB962C8B-B14F-4D97-AF65-F5344CB8AC3E}">
        <p14:creationId xmlns:p14="http://schemas.microsoft.com/office/powerpoint/2010/main" val="30631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n-US" altLang="en-US"/>
          </a:p>
        </p:txBody>
      </p:sp>
      <p:sp>
        <p:nvSpPr>
          <p:cNvPr id="13" name="Footer Placeholder 5"/>
          <p:cNvSpPr>
            <a:spLocks noGrp="1"/>
          </p:cNvSpPr>
          <p:nvPr>
            <p:ph type="ftr" sz="quarter" idx="11"/>
          </p:nvPr>
        </p:nvSpPr>
        <p:spPr/>
        <p:txBody>
          <a:bodyPr/>
          <a:lstStyle>
            <a:lvl1pPr>
              <a:defRPr/>
            </a:lvl1pPr>
          </a:lstStyle>
          <a:p>
            <a:pPr>
              <a:defRPr/>
            </a:pPr>
            <a:endParaRPr lang="en-US" altLang="en-US"/>
          </a:p>
        </p:txBody>
      </p:sp>
      <p:sp>
        <p:nvSpPr>
          <p:cNvPr id="14" name="Slide Number Placeholder 6"/>
          <p:cNvSpPr>
            <a:spLocks noGrp="1"/>
          </p:cNvSpPr>
          <p:nvPr>
            <p:ph type="sldNum" sz="quarter" idx="12"/>
          </p:nvPr>
        </p:nvSpPr>
        <p:spPr/>
        <p:txBody>
          <a:bodyPr/>
          <a:lstStyle>
            <a:lvl1pPr>
              <a:defRPr/>
            </a:lvl1pPr>
          </a:lstStyle>
          <a:p>
            <a:pPr>
              <a:defRPr/>
            </a:pPr>
            <a:fld id="{CC4BE0EA-A906-4089-B648-CFB9F9CB7799}" type="slidenum">
              <a:rPr lang="en-US" altLang="en-US"/>
              <a:pPr>
                <a:defRPr/>
              </a:pPr>
              <a:t>‹#›</a:t>
            </a:fld>
            <a:endParaRPr lang="en-US" altLang="en-US"/>
          </a:p>
        </p:txBody>
      </p:sp>
    </p:spTree>
    <p:extLst>
      <p:ext uri="{BB962C8B-B14F-4D97-AF65-F5344CB8AC3E}">
        <p14:creationId xmlns:p14="http://schemas.microsoft.com/office/powerpoint/2010/main" val="2310294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6"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37"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defRPr>
            </a:lvl1pPr>
          </a:lstStyle>
          <a:p>
            <a:pPr>
              <a:defRPr/>
            </a:pPr>
            <a:fld id="{C7346C47-8F4E-43F7-883C-56C0FA955E3A}" type="slidenum">
              <a:rPr lang="en-US" altLang="en-US"/>
              <a:pPr>
                <a:defRPr/>
              </a:pPr>
              <a:t>‹#›</a:t>
            </a:fld>
            <a:endParaRPr lang="en-US" altLang="en-US"/>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940" r:id="rId1"/>
    <p:sldLayoutId id="2147483933" r:id="rId2"/>
    <p:sldLayoutId id="2147483941" r:id="rId3"/>
    <p:sldLayoutId id="2147483934" r:id="rId4"/>
    <p:sldLayoutId id="2147483935" r:id="rId5"/>
    <p:sldLayoutId id="2147483936" r:id="rId6"/>
    <p:sldLayoutId id="2147483942" r:id="rId7"/>
    <p:sldLayoutId id="2147483943" r:id="rId8"/>
    <p:sldLayoutId id="2147483944" r:id="rId9"/>
    <p:sldLayoutId id="2147483937" r:id="rId10"/>
    <p:sldLayoutId id="2147483945" r:id="rId11"/>
    <p:sldLayoutId id="2147483938" r:id="rId12"/>
    <p:sldLayoutId id="2147483939" r:id="rId13"/>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Arial" charset="0"/>
        </a:defRPr>
      </a:lvl2pPr>
      <a:lvl3pPr algn="ctr" rtl="0" eaLnBrk="0" fontAlgn="base" hangingPunct="0">
        <a:spcBef>
          <a:spcPct val="0"/>
        </a:spcBef>
        <a:spcAft>
          <a:spcPct val="0"/>
        </a:spcAft>
        <a:defRPr sz="4400">
          <a:solidFill>
            <a:srgbClr val="FFFFFF"/>
          </a:solidFill>
          <a:latin typeface="Arial" charset="0"/>
        </a:defRPr>
      </a:lvl3pPr>
      <a:lvl4pPr algn="ctr" rtl="0" eaLnBrk="0" fontAlgn="base" hangingPunct="0">
        <a:spcBef>
          <a:spcPct val="0"/>
        </a:spcBef>
        <a:spcAft>
          <a:spcPct val="0"/>
        </a:spcAft>
        <a:defRPr sz="4400">
          <a:solidFill>
            <a:srgbClr val="FFFFFF"/>
          </a:solidFill>
          <a:latin typeface="Arial" charset="0"/>
        </a:defRPr>
      </a:lvl4pPr>
      <a:lvl5pPr algn="ctr" rtl="0" eaLnBrk="0" fontAlgn="base" hangingPunct="0">
        <a:spcBef>
          <a:spcPct val="0"/>
        </a:spcBef>
        <a:spcAft>
          <a:spcPct val="0"/>
        </a:spcAft>
        <a:defRPr sz="4400">
          <a:solidFill>
            <a:srgbClr val="FFFFFF"/>
          </a:solidFill>
          <a:latin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ralph.pundt@mma.edu"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95325" y="306388"/>
            <a:ext cx="7772400" cy="1779587"/>
          </a:xfrm>
        </p:spPr>
        <p:txBody>
          <a:bodyPr/>
          <a:lstStyle/>
          <a:p>
            <a:pPr eaLnBrk="1" hangingPunct="1"/>
            <a:r>
              <a:rPr lang="en-US" altLang="en-US" smtClean="0"/>
              <a:t>Effective Tanker Training</a:t>
            </a:r>
          </a:p>
        </p:txBody>
      </p:sp>
      <p:sp>
        <p:nvSpPr>
          <p:cNvPr id="3075" name="Rectangle 3"/>
          <p:cNvSpPr>
            <a:spLocks noGrp="1" noChangeArrowheads="1"/>
          </p:cNvSpPr>
          <p:nvPr>
            <p:ph type="subTitle" idx="1"/>
          </p:nvPr>
        </p:nvSpPr>
        <p:spPr>
          <a:xfrm>
            <a:off x="1600200" y="2057400"/>
            <a:ext cx="6400800" cy="1473200"/>
          </a:xfrm>
        </p:spPr>
        <p:txBody>
          <a:bodyPr rtlCol="0">
            <a:normAutofit fontScale="92500" lnSpcReduction="10000"/>
          </a:bodyPr>
          <a:lstStyle/>
          <a:p>
            <a:pPr eaLnBrk="1" fontAlgn="auto" hangingPunct="1">
              <a:lnSpc>
                <a:spcPct val="80000"/>
              </a:lnSpc>
              <a:spcAft>
                <a:spcPts val="0"/>
              </a:spcAft>
              <a:defRPr/>
            </a:pPr>
            <a:r>
              <a:rPr lang="en-US" altLang="en-US" sz="2800" b="1" dirty="0" smtClean="0">
                <a:solidFill>
                  <a:schemeClr val="bg1"/>
                </a:solidFill>
              </a:rPr>
              <a:t>A comparative study of simulation technologies</a:t>
            </a:r>
          </a:p>
          <a:p>
            <a:pPr eaLnBrk="1" fontAlgn="auto" hangingPunct="1">
              <a:lnSpc>
                <a:spcPct val="80000"/>
              </a:lnSpc>
              <a:spcAft>
                <a:spcPts val="0"/>
              </a:spcAft>
              <a:defRPr/>
            </a:pPr>
            <a:r>
              <a:rPr lang="en-US" altLang="en-US" sz="2800" dirty="0" smtClean="0">
                <a:solidFill>
                  <a:schemeClr val="bg1"/>
                </a:solidFill>
              </a:rPr>
              <a:t>Presented by Captain Ralph </a:t>
            </a:r>
            <a:r>
              <a:rPr lang="en-US" altLang="en-US" sz="2800" dirty="0" err="1" smtClean="0">
                <a:solidFill>
                  <a:schemeClr val="bg1"/>
                </a:solidFill>
              </a:rPr>
              <a:t>Pundt</a:t>
            </a:r>
            <a:endParaRPr lang="en-US" altLang="en-US" sz="2800" dirty="0" smtClean="0">
              <a:solidFill>
                <a:schemeClr val="bg1"/>
              </a:solidFill>
            </a:endParaRPr>
          </a:p>
          <a:p>
            <a:pPr eaLnBrk="1" fontAlgn="auto" hangingPunct="1">
              <a:lnSpc>
                <a:spcPct val="80000"/>
              </a:lnSpc>
              <a:spcAft>
                <a:spcPts val="0"/>
              </a:spcAft>
              <a:defRPr/>
            </a:pPr>
            <a:r>
              <a:rPr lang="en-US" altLang="en-US" sz="2800" dirty="0" smtClean="0">
                <a:solidFill>
                  <a:schemeClr val="bg1"/>
                </a:solidFill>
              </a:rPr>
              <a:t>Maine Maritime Academy</a:t>
            </a:r>
          </a:p>
        </p:txBody>
      </p:sp>
      <p:pic>
        <p:nvPicPr>
          <p:cNvPr id="8196" name="Picture 5" descr="DSCF0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581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BMSLAB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581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MMA Se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2057400"/>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DSCF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75438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6886575" y="4953000"/>
            <a:ext cx="2286000" cy="19177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Arial"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Arial"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Arial"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Arial"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Arial"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9pPr>
          </a:lstStyle>
          <a:p>
            <a:pPr eaLnBrk="1" hangingPunct="1">
              <a:spcBef>
                <a:spcPct val="50000"/>
              </a:spcBef>
              <a:buClrTx/>
              <a:buSzTx/>
              <a:buFontTx/>
              <a:buNone/>
            </a:pPr>
            <a:r>
              <a:rPr lang="en-US" altLang="en-US">
                <a:solidFill>
                  <a:schemeClr val="bg1"/>
                </a:solidFill>
                <a:latin typeface="Times New Roman" pitchFamily="18" charset="0"/>
              </a:rPr>
              <a:t>18’~ 5.48 m loa</a:t>
            </a:r>
          </a:p>
          <a:p>
            <a:pPr eaLnBrk="1" hangingPunct="1">
              <a:spcBef>
                <a:spcPct val="50000"/>
              </a:spcBef>
              <a:buClrTx/>
              <a:buSzTx/>
              <a:buFontTx/>
              <a:buNone/>
            </a:pPr>
            <a:r>
              <a:rPr lang="en-US" altLang="en-US">
                <a:solidFill>
                  <a:schemeClr val="bg1"/>
                </a:solidFill>
                <a:latin typeface="Times New Roman" pitchFamily="18" charset="0"/>
              </a:rPr>
              <a:t>2’~ .6m  molded depth</a:t>
            </a:r>
          </a:p>
          <a:p>
            <a:pPr eaLnBrk="1" hangingPunct="1">
              <a:spcBef>
                <a:spcPct val="50000"/>
              </a:spcBef>
              <a:buClrTx/>
              <a:buSzTx/>
              <a:buFontTx/>
              <a:buNone/>
            </a:pPr>
            <a:r>
              <a:rPr lang="en-US" altLang="en-US">
                <a:solidFill>
                  <a:schemeClr val="bg1"/>
                </a:solidFill>
                <a:latin typeface="Times New Roman" pitchFamily="18" charset="0"/>
              </a:rPr>
              <a:t>4’~1.2m  beam</a:t>
            </a:r>
          </a:p>
        </p:txBody>
      </p:sp>
      <p:sp>
        <p:nvSpPr>
          <p:cNvPr id="17412" name="Text Box 7"/>
          <p:cNvSpPr txBox="1">
            <a:spLocks noChangeArrowheads="1"/>
          </p:cNvSpPr>
          <p:nvPr/>
        </p:nvSpPr>
        <p:spPr bwMode="auto">
          <a:xfrm>
            <a:off x="1905000" y="2286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Arial"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Arial"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Arial"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Arial"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Arial"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9pPr>
          </a:lstStyle>
          <a:p>
            <a:pPr eaLnBrk="1" hangingPunct="1">
              <a:spcBef>
                <a:spcPct val="50000"/>
              </a:spcBef>
              <a:buClrTx/>
              <a:buSzTx/>
              <a:buFontTx/>
              <a:buNone/>
            </a:pPr>
            <a:r>
              <a:rPr lang="en-US" altLang="en-US">
                <a:solidFill>
                  <a:schemeClr val="bg1"/>
                </a:solidFill>
                <a:latin typeface="Times New Roman" pitchFamily="18" charset="0"/>
              </a:rPr>
              <a:t>Designed to discharge all cargo in 50 minutes </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DSCF0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001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p:cNvSpPr>
            <a:spLocks noGrp="1" noChangeArrowheads="1"/>
          </p:cNvSpPr>
          <p:nvPr>
            <p:ph type="title"/>
          </p:nvPr>
        </p:nvSpPr>
        <p:spPr/>
        <p:txBody>
          <a:bodyPr/>
          <a:lstStyle/>
          <a:p>
            <a:pPr eaLnBrk="1" hangingPunct="1"/>
            <a:r>
              <a:rPr lang="en-US" altLang="en-US" smtClean="0"/>
              <a:t>Shore Cargo Tanks</a:t>
            </a:r>
          </a:p>
        </p:txBody>
      </p:sp>
      <p:sp>
        <p:nvSpPr>
          <p:cNvPr id="18436" name="Rectangle 7"/>
          <p:cNvSpPr>
            <a:spLocks noChangeArrowheads="1"/>
          </p:cNvSpPr>
          <p:nvPr/>
        </p:nvSpPr>
        <p:spPr bwMode="auto">
          <a:xfrm>
            <a:off x="0" y="3200400"/>
            <a:ext cx="3352800" cy="2667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100000"/>
              <a:buFont typeface="Symbol" pitchFamily="18" charset="2"/>
              <a:buChar char=""/>
              <a:defRPr sz="2400">
                <a:solidFill>
                  <a:schemeClr val="tx2"/>
                </a:solidFill>
                <a:latin typeface="Arial"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Arial"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Arial"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Arial"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Arial"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9pPr>
          </a:lstStyle>
          <a:p>
            <a:pPr eaLnBrk="1" hangingPunct="1">
              <a:spcBef>
                <a:spcPct val="0"/>
              </a:spcBef>
              <a:buClrTx/>
              <a:buSzTx/>
              <a:buFontTx/>
              <a:buNone/>
            </a:pPr>
            <a:endParaRPr lang="en-US" altLang="en-US">
              <a:solidFill>
                <a:schemeClr val="tx1"/>
              </a:solidFill>
              <a:latin typeface="Times New Roman" pitchFamily="18" charset="0"/>
            </a:endParaRPr>
          </a:p>
        </p:txBody>
      </p:sp>
      <p:pic>
        <p:nvPicPr>
          <p:cNvPr id="18437" name="Picture 6" descr="DSCF0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3238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8"/>
          <p:cNvSpPr txBox="1">
            <a:spLocks noChangeArrowheads="1"/>
          </p:cNvSpPr>
          <p:nvPr/>
        </p:nvSpPr>
        <p:spPr bwMode="auto">
          <a:xfrm>
            <a:off x="1828800" y="2552700"/>
            <a:ext cx="6477000" cy="457200"/>
          </a:xfrm>
          <a:prstGeom prst="rect">
            <a:avLst/>
          </a:prstGeom>
          <a:solidFill>
            <a:schemeClr val="accent5">
              <a:lumMod val="20000"/>
              <a:lumOff val="80000"/>
            </a:schemeClr>
          </a:solidFill>
          <a:ln>
            <a:noFill/>
          </a:ln>
          <a:effectLst/>
        </p:spPr>
        <p:txBody>
          <a:bodyPr>
            <a:spAutoFit/>
          </a:bodyPr>
          <a:lstStyle/>
          <a:p>
            <a:pPr>
              <a:spcBef>
                <a:spcPct val="50000"/>
              </a:spcBef>
              <a:defRPr/>
            </a:pPr>
            <a:r>
              <a:rPr lang="en-US" altLang="en-US" dirty="0">
                <a:solidFill>
                  <a:srgbClr val="002060"/>
                </a:solidFill>
              </a:rPr>
              <a:t>3 separate cargoes from 4 ~ 250 gallon shore tanks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altLang="en-US" smtClean="0"/>
              <a:t>Displacement overflow tanks</a:t>
            </a:r>
          </a:p>
        </p:txBody>
      </p:sp>
      <p:pic>
        <p:nvPicPr>
          <p:cNvPr id="19459" name="Picture 5" descr="DSCF0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383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endParaRPr lang="en-US" altLang="en-US" smtClean="0"/>
          </a:p>
        </p:txBody>
      </p:sp>
      <p:pic>
        <p:nvPicPr>
          <p:cNvPr id="20483" name="Picture 5" descr="DSCF0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endParaRPr lang="en-US" altLang="en-US" smtClean="0"/>
          </a:p>
        </p:txBody>
      </p:sp>
      <p:pic>
        <p:nvPicPr>
          <p:cNvPr id="21507" name="Picture 5" descr="DSCI0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662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Grp="1" noChangeArrowheads="1"/>
          </p:cNvSpPr>
          <p:nvPr>
            <p:ph type="title"/>
          </p:nvPr>
        </p:nvSpPr>
        <p:spPr/>
        <p:txBody>
          <a:bodyPr/>
          <a:lstStyle/>
          <a:p>
            <a:pPr eaLnBrk="1" hangingPunct="1"/>
            <a:r>
              <a:rPr lang="en-US" altLang="en-US" smtClean="0"/>
              <a:t>Pump room line up </a:t>
            </a:r>
          </a:p>
        </p:txBody>
      </p:sp>
      <p:pic>
        <p:nvPicPr>
          <p:cNvPr id="22531" name="Picture 11" descr="DSCI0003"/>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a:xfrm>
            <a:off x="762000" y="1757363"/>
            <a:ext cx="3810000" cy="5080000"/>
          </a:xfrm>
          <a:noFill/>
        </p:spPr>
      </p:pic>
      <p:pic>
        <p:nvPicPr>
          <p:cNvPr id="22532" name="Picture 14" descr="MD109"/>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a:xfrm>
            <a:off x="5181600" y="1752600"/>
            <a:ext cx="3622675" cy="4830763"/>
          </a:xfrm>
          <a:noFill/>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p:txBody>
          <a:bodyPr/>
          <a:lstStyle/>
          <a:p>
            <a:pPr eaLnBrk="1" hangingPunct="1"/>
            <a:r>
              <a:rPr lang="en-US" altLang="en-US" smtClean="0">
                <a:solidFill>
                  <a:srgbClr val="002060"/>
                </a:solidFill>
              </a:rPr>
              <a:t>Multiple operations</a:t>
            </a:r>
          </a:p>
          <a:p>
            <a:pPr lvl="1" eaLnBrk="1" hangingPunct="1"/>
            <a:r>
              <a:rPr lang="en-US" altLang="en-US" smtClean="0">
                <a:solidFill>
                  <a:srgbClr val="002060"/>
                </a:solidFill>
              </a:rPr>
              <a:t>Cargo flow</a:t>
            </a:r>
          </a:p>
          <a:p>
            <a:pPr lvl="1" eaLnBrk="1" hangingPunct="1"/>
            <a:r>
              <a:rPr lang="en-US" altLang="en-US" smtClean="0">
                <a:solidFill>
                  <a:srgbClr val="002060"/>
                </a:solidFill>
              </a:rPr>
              <a:t>Inert Gas</a:t>
            </a:r>
          </a:p>
          <a:p>
            <a:pPr lvl="1" eaLnBrk="1" hangingPunct="1"/>
            <a:r>
              <a:rPr lang="en-US" altLang="en-US" smtClean="0">
                <a:solidFill>
                  <a:srgbClr val="002060"/>
                </a:solidFill>
              </a:rPr>
              <a:t>Ballast</a:t>
            </a:r>
          </a:p>
          <a:p>
            <a:pPr lvl="1" eaLnBrk="1" hangingPunct="1"/>
            <a:r>
              <a:rPr lang="en-US" altLang="en-US" smtClean="0">
                <a:solidFill>
                  <a:srgbClr val="002060"/>
                </a:solidFill>
              </a:rPr>
              <a:t>Crude oil washing</a:t>
            </a:r>
          </a:p>
          <a:p>
            <a:pPr lvl="1" eaLnBrk="1" hangingPunct="1"/>
            <a:r>
              <a:rPr lang="en-US" altLang="en-US" smtClean="0">
                <a:solidFill>
                  <a:srgbClr val="002060"/>
                </a:solidFill>
              </a:rPr>
              <a:t>Stress and stability calculations </a:t>
            </a:r>
          </a:p>
          <a:p>
            <a:pPr lvl="1" eaLnBrk="1" hangingPunct="1"/>
            <a:r>
              <a:rPr lang="en-US" altLang="en-US" smtClean="0">
                <a:solidFill>
                  <a:srgbClr val="002060"/>
                </a:solidFill>
              </a:rPr>
              <a:t>Theoretical list and trim management</a:t>
            </a:r>
          </a:p>
        </p:txBody>
      </p:sp>
      <p:sp>
        <p:nvSpPr>
          <p:cNvPr id="23555" name="Rectangle 2"/>
          <p:cNvSpPr>
            <a:spLocks noGrp="1" noChangeArrowheads="1"/>
          </p:cNvSpPr>
          <p:nvPr>
            <p:ph type="title"/>
          </p:nvPr>
        </p:nvSpPr>
        <p:spPr/>
        <p:txBody>
          <a:bodyPr/>
          <a:lstStyle/>
          <a:p>
            <a:pPr eaLnBrk="1" hangingPunct="1"/>
            <a:r>
              <a:rPr lang="en-US" altLang="en-US" smtClean="0"/>
              <a:t>Electronic Simulators ` </a:t>
            </a:r>
            <a:r>
              <a:rPr lang="en-US" altLang="en-US" smtClean="0">
                <a:solidFill>
                  <a:srgbClr val="FFFF00"/>
                </a:solidFill>
              </a:rPr>
              <a:t>Pros</a:t>
            </a:r>
          </a:p>
        </p:txBody>
      </p:sp>
      <p:pic>
        <p:nvPicPr>
          <p:cNvPr id="23556" name="Picture 4" descr="MD2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905000"/>
            <a:ext cx="3581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rtlCol="0">
            <a:normAutofit fontScale="92500" lnSpcReduction="10000"/>
          </a:bodyPr>
          <a:lstStyle/>
          <a:p>
            <a:pPr marL="274320" indent="-274320" eaLnBrk="1" fontAlgn="auto" hangingPunct="1">
              <a:spcAft>
                <a:spcPts val="0"/>
              </a:spcAft>
              <a:defRPr/>
            </a:pPr>
            <a:r>
              <a:rPr lang="en-US" altLang="en-US" sz="2800" dirty="0" smtClean="0">
                <a:solidFill>
                  <a:srgbClr val="002060"/>
                </a:solidFill>
              </a:rPr>
              <a:t>Provides a total overview of all systems</a:t>
            </a:r>
          </a:p>
          <a:p>
            <a:pPr marL="274320" indent="-274320" eaLnBrk="1" fontAlgn="auto" hangingPunct="1">
              <a:spcAft>
                <a:spcPts val="0"/>
              </a:spcAft>
              <a:defRPr/>
            </a:pPr>
            <a:r>
              <a:rPr lang="en-US" altLang="en-US" sz="2800" dirty="0" smtClean="0">
                <a:solidFill>
                  <a:srgbClr val="002060"/>
                </a:solidFill>
              </a:rPr>
              <a:t>Provides the opportunity for the students to control a multi function operation</a:t>
            </a:r>
          </a:p>
          <a:p>
            <a:pPr marL="274320" indent="-274320" eaLnBrk="1" fontAlgn="auto" hangingPunct="1">
              <a:spcAft>
                <a:spcPts val="0"/>
              </a:spcAft>
              <a:defRPr/>
            </a:pPr>
            <a:r>
              <a:rPr lang="en-US" altLang="en-US" sz="2800" dirty="0" smtClean="0">
                <a:solidFill>
                  <a:srgbClr val="002060"/>
                </a:solidFill>
              </a:rPr>
              <a:t>Stability and stress control</a:t>
            </a:r>
          </a:p>
          <a:p>
            <a:pPr marL="274320" indent="-274320" eaLnBrk="1" fontAlgn="auto" hangingPunct="1">
              <a:spcAft>
                <a:spcPts val="0"/>
              </a:spcAft>
              <a:defRPr/>
            </a:pPr>
            <a:r>
              <a:rPr lang="en-US" altLang="en-US" sz="2800" dirty="0" smtClean="0">
                <a:solidFill>
                  <a:srgbClr val="002060"/>
                </a:solidFill>
              </a:rPr>
              <a:t> Cargo planning to include multi weighted cargo </a:t>
            </a:r>
          </a:p>
          <a:p>
            <a:pPr marL="274320" indent="-274320" eaLnBrk="1" fontAlgn="auto" hangingPunct="1">
              <a:spcAft>
                <a:spcPts val="0"/>
              </a:spcAft>
              <a:defRPr/>
            </a:pPr>
            <a:r>
              <a:rPr lang="en-US" altLang="en-US" sz="2800" dirty="0" smtClean="0">
                <a:solidFill>
                  <a:srgbClr val="002060"/>
                </a:solidFill>
              </a:rPr>
              <a:t>Provide a strong understanding of the over </a:t>
            </a:r>
            <a:r>
              <a:rPr lang="en-US" altLang="en-US" sz="2800" dirty="0" err="1" smtClean="0">
                <a:solidFill>
                  <a:srgbClr val="002060"/>
                </a:solidFill>
              </a:rPr>
              <a:t>operation</a:t>
            </a:r>
            <a:r>
              <a:rPr lang="en-US" altLang="en-US" sz="2800" dirty="0" err="1" smtClean="0">
                <a:solidFill>
                  <a:schemeClr val="bg1"/>
                </a:solidFill>
              </a:rPr>
              <a:t>all</a:t>
            </a:r>
            <a:r>
              <a:rPr lang="en-US" altLang="en-US" sz="2800" dirty="0" smtClean="0">
                <a:solidFill>
                  <a:schemeClr val="bg1"/>
                </a:solidFill>
              </a:rPr>
              <a:t> management of cargo operation</a:t>
            </a:r>
            <a:r>
              <a:rPr lang="en-US" altLang="en-US" sz="2800" dirty="0" smtClean="0"/>
              <a:t> </a:t>
            </a:r>
          </a:p>
          <a:p>
            <a:pPr marL="274320" indent="-274320" eaLnBrk="1" fontAlgn="auto" hangingPunct="1">
              <a:spcAft>
                <a:spcPts val="0"/>
              </a:spcAft>
              <a:buFont typeface="Wingdings" pitchFamily="2" charset="2"/>
              <a:buNone/>
              <a:defRPr/>
            </a:pPr>
            <a:endParaRPr lang="en-US" altLang="en-US" sz="2800" dirty="0" smtClean="0"/>
          </a:p>
        </p:txBody>
      </p:sp>
      <p:sp>
        <p:nvSpPr>
          <p:cNvPr id="24579" name="Rectangle 2"/>
          <p:cNvSpPr>
            <a:spLocks noGrp="1" noChangeArrowheads="1"/>
          </p:cNvSpPr>
          <p:nvPr>
            <p:ph type="title"/>
          </p:nvPr>
        </p:nvSpPr>
        <p:spPr/>
        <p:txBody>
          <a:bodyPr/>
          <a:lstStyle/>
          <a:p>
            <a:pPr eaLnBrk="1" hangingPunct="1"/>
            <a:r>
              <a:rPr lang="en-US" altLang="en-US" smtClean="0">
                <a:solidFill>
                  <a:srgbClr val="FFFF00"/>
                </a:solidFill>
              </a:rPr>
              <a:t>Pros</a:t>
            </a:r>
            <a:r>
              <a:rPr lang="en-US" altLang="en-US" smtClean="0"/>
              <a:t> ~  Electronic Simulator</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rtlCol="0">
            <a:normAutofit fontScale="92500" lnSpcReduction="10000"/>
          </a:bodyPr>
          <a:lstStyle/>
          <a:p>
            <a:pPr marL="274320" indent="-274320" eaLnBrk="1" fontAlgn="auto" hangingPunct="1">
              <a:lnSpc>
                <a:spcPct val="80000"/>
              </a:lnSpc>
              <a:spcAft>
                <a:spcPts val="0"/>
              </a:spcAft>
              <a:defRPr/>
            </a:pPr>
            <a:r>
              <a:rPr lang="en-US" altLang="en-US" b="1" dirty="0" smtClean="0">
                <a:solidFill>
                  <a:srgbClr val="002060"/>
                </a:solidFill>
              </a:rPr>
              <a:t>Visualization of all aspects of the cargo transfer</a:t>
            </a:r>
          </a:p>
          <a:p>
            <a:pPr marL="274320" indent="-274320" eaLnBrk="1" fontAlgn="auto" hangingPunct="1">
              <a:lnSpc>
                <a:spcPct val="80000"/>
              </a:lnSpc>
              <a:spcAft>
                <a:spcPts val="0"/>
              </a:spcAft>
              <a:defRPr/>
            </a:pPr>
            <a:r>
              <a:rPr lang="en-US" altLang="en-US" b="1" dirty="0" smtClean="0">
                <a:solidFill>
                  <a:srgbClr val="002060"/>
                </a:solidFill>
              </a:rPr>
              <a:t>Multi product top off sequencing</a:t>
            </a:r>
          </a:p>
          <a:p>
            <a:pPr marL="274320" indent="-274320" eaLnBrk="1" fontAlgn="auto" hangingPunct="1">
              <a:lnSpc>
                <a:spcPct val="80000"/>
              </a:lnSpc>
              <a:spcAft>
                <a:spcPts val="0"/>
              </a:spcAft>
              <a:defRPr/>
            </a:pPr>
            <a:r>
              <a:rPr lang="en-US" altLang="en-US" b="1" dirty="0" smtClean="0">
                <a:solidFill>
                  <a:srgbClr val="002060"/>
                </a:solidFill>
              </a:rPr>
              <a:t>Multi product stripping sequencing</a:t>
            </a:r>
          </a:p>
          <a:p>
            <a:pPr marL="274320" indent="-274320" eaLnBrk="1" fontAlgn="auto" hangingPunct="1">
              <a:lnSpc>
                <a:spcPct val="80000"/>
              </a:lnSpc>
              <a:spcAft>
                <a:spcPts val="0"/>
              </a:spcAft>
              <a:defRPr/>
            </a:pPr>
            <a:r>
              <a:rPr lang="en-US" altLang="en-US" b="1" dirty="0" smtClean="0">
                <a:solidFill>
                  <a:srgbClr val="002060"/>
                </a:solidFill>
              </a:rPr>
              <a:t>Real cargo flow which reacts to actual flow adjustments and which provides a clear visualization of events as they unfold</a:t>
            </a:r>
          </a:p>
          <a:p>
            <a:pPr marL="274320" indent="-274320" eaLnBrk="1" fontAlgn="auto" hangingPunct="1">
              <a:lnSpc>
                <a:spcPct val="80000"/>
              </a:lnSpc>
              <a:spcAft>
                <a:spcPts val="0"/>
              </a:spcAft>
              <a:defRPr/>
            </a:pPr>
            <a:r>
              <a:rPr lang="en-US" altLang="en-US" b="1" dirty="0" smtClean="0">
                <a:solidFill>
                  <a:srgbClr val="002060"/>
                </a:solidFill>
              </a:rPr>
              <a:t>Sound : the students can hear and appreciate the sounds associated with the pump room. </a:t>
            </a:r>
          </a:p>
          <a:p>
            <a:pPr marL="274320" indent="-274320" eaLnBrk="1" fontAlgn="auto" hangingPunct="1">
              <a:lnSpc>
                <a:spcPct val="80000"/>
              </a:lnSpc>
              <a:spcAft>
                <a:spcPts val="0"/>
              </a:spcAft>
              <a:defRPr/>
            </a:pPr>
            <a:r>
              <a:rPr lang="en-US" altLang="en-US" b="1" dirty="0" smtClean="0">
                <a:solidFill>
                  <a:srgbClr val="002060"/>
                </a:solidFill>
              </a:rPr>
              <a:t>Team work skills </a:t>
            </a:r>
          </a:p>
          <a:p>
            <a:pPr marL="274320" indent="-274320" eaLnBrk="1" fontAlgn="auto" hangingPunct="1">
              <a:lnSpc>
                <a:spcPct val="80000"/>
              </a:lnSpc>
              <a:spcAft>
                <a:spcPts val="0"/>
              </a:spcAft>
              <a:defRPr/>
            </a:pPr>
            <a:r>
              <a:rPr lang="en-US" altLang="en-US" b="1" dirty="0" smtClean="0">
                <a:solidFill>
                  <a:srgbClr val="002060"/>
                </a:solidFill>
              </a:rPr>
              <a:t>Communications skill </a:t>
            </a:r>
          </a:p>
          <a:p>
            <a:pPr marL="274320" indent="-274320" eaLnBrk="1" fontAlgn="auto" hangingPunct="1">
              <a:lnSpc>
                <a:spcPct val="80000"/>
              </a:lnSpc>
              <a:spcAft>
                <a:spcPts val="0"/>
              </a:spcAft>
              <a:defRPr/>
            </a:pPr>
            <a:r>
              <a:rPr lang="en-US" altLang="en-US" b="1" dirty="0" smtClean="0">
                <a:solidFill>
                  <a:srgbClr val="002060"/>
                </a:solidFill>
              </a:rPr>
              <a:t>Cargo planning skills</a:t>
            </a:r>
          </a:p>
          <a:p>
            <a:pPr lvl="1" indent="-274320" eaLnBrk="1" fontAlgn="auto" hangingPunct="1">
              <a:lnSpc>
                <a:spcPct val="80000"/>
              </a:lnSpc>
              <a:spcAft>
                <a:spcPts val="0"/>
              </a:spcAft>
              <a:defRPr/>
            </a:pPr>
            <a:r>
              <a:rPr lang="en-US" altLang="en-US" sz="2000" b="1" dirty="0" smtClean="0">
                <a:solidFill>
                  <a:srgbClr val="002060"/>
                </a:solidFill>
              </a:rPr>
              <a:t>Group Dynamics</a:t>
            </a:r>
          </a:p>
        </p:txBody>
      </p:sp>
      <p:sp>
        <p:nvSpPr>
          <p:cNvPr id="25603" name="Rectangle 2"/>
          <p:cNvSpPr>
            <a:spLocks noGrp="1" noChangeArrowheads="1"/>
          </p:cNvSpPr>
          <p:nvPr>
            <p:ph type="title"/>
          </p:nvPr>
        </p:nvSpPr>
        <p:spPr/>
        <p:txBody>
          <a:bodyPr/>
          <a:lstStyle/>
          <a:p>
            <a:pPr eaLnBrk="1" hangingPunct="1"/>
            <a:r>
              <a:rPr lang="en-US" altLang="en-US" smtClean="0"/>
              <a:t>Floating Model ~ </a:t>
            </a:r>
            <a:r>
              <a:rPr lang="en-US" altLang="en-US" smtClean="0">
                <a:solidFill>
                  <a:srgbClr val="FFFF00"/>
                </a:solidFill>
              </a:rPr>
              <a:t>Pros</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rtlCol="0">
            <a:normAutofit fontScale="92500" lnSpcReduction="10000"/>
          </a:bodyPr>
          <a:lstStyle/>
          <a:p>
            <a:pPr marL="274320" indent="-274320" eaLnBrk="1" fontAlgn="auto" hangingPunct="1">
              <a:lnSpc>
                <a:spcPct val="90000"/>
              </a:lnSpc>
              <a:spcAft>
                <a:spcPts val="0"/>
              </a:spcAft>
              <a:defRPr/>
            </a:pPr>
            <a:r>
              <a:rPr lang="en-US" altLang="en-US" dirty="0" smtClean="0">
                <a:solidFill>
                  <a:srgbClr val="002060"/>
                </a:solidFill>
              </a:rPr>
              <a:t>Multi Cargo Transfers</a:t>
            </a:r>
          </a:p>
          <a:p>
            <a:pPr marL="274320" indent="-274320" eaLnBrk="1" fontAlgn="auto" hangingPunct="1">
              <a:lnSpc>
                <a:spcPct val="90000"/>
              </a:lnSpc>
              <a:spcAft>
                <a:spcPts val="0"/>
              </a:spcAft>
              <a:defRPr/>
            </a:pPr>
            <a:r>
              <a:rPr lang="en-US" altLang="en-US" dirty="0" smtClean="0">
                <a:solidFill>
                  <a:srgbClr val="002060"/>
                </a:solidFill>
              </a:rPr>
              <a:t>Load and discharge sequence planning</a:t>
            </a:r>
          </a:p>
          <a:p>
            <a:pPr marL="274320" indent="-274320" eaLnBrk="1" fontAlgn="auto" hangingPunct="1">
              <a:lnSpc>
                <a:spcPct val="90000"/>
              </a:lnSpc>
              <a:spcAft>
                <a:spcPts val="0"/>
              </a:spcAft>
              <a:defRPr/>
            </a:pPr>
            <a:r>
              <a:rPr lang="en-US" altLang="en-US" dirty="0" smtClean="0">
                <a:solidFill>
                  <a:srgbClr val="002060"/>
                </a:solidFill>
              </a:rPr>
              <a:t>Pumping techniques </a:t>
            </a:r>
          </a:p>
          <a:p>
            <a:pPr marL="274320" indent="-274320" eaLnBrk="1" fontAlgn="auto" hangingPunct="1">
              <a:lnSpc>
                <a:spcPct val="90000"/>
              </a:lnSpc>
              <a:spcAft>
                <a:spcPts val="0"/>
              </a:spcAft>
              <a:defRPr/>
            </a:pPr>
            <a:r>
              <a:rPr lang="en-US" altLang="en-US" dirty="0" smtClean="0">
                <a:solidFill>
                  <a:srgbClr val="002060"/>
                </a:solidFill>
              </a:rPr>
              <a:t>Provides clear visualization of cargo transfers</a:t>
            </a:r>
          </a:p>
          <a:p>
            <a:pPr marL="274320" indent="-274320" eaLnBrk="1" fontAlgn="auto" hangingPunct="1">
              <a:lnSpc>
                <a:spcPct val="90000"/>
              </a:lnSpc>
              <a:spcAft>
                <a:spcPts val="0"/>
              </a:spcAft>
              <a:defRPr/>
            </a:pPr>
            <a:r>
              <a:rPr lang="en-US" altLang="en-US" dirty="0" smtClean="0">
                <a:solidFill>
                  <a:srgbClr val="002060"/>
                </a:solidFill>
              </a:rPr>
              <a:t>Provides a clear understanding of weight  distribution in a floating vessel</a:t>
            </a:r>
          </a:p>
          <a:p>
            <a:pPr marL="274320" indent="-274320" eaLnBrk="1" fontAlgn="auto" hangingPunct="1">
              <a:lnSpc>
                <a:spcPct val="90000"/>
              </a:lnSpc>
              <a:spcAft>
                <a:spcPts val="0"/>
              </a:spcAft>
              <a:defRPr/>
            </a:pPr>
            <a:r>
              <a:rPr lang="en-US" altLang="en-US" dirty="0" smtClean="0">
                <a:solidFill>
                  <a:srgbClr val="002060"/>
                </a:solidFill>
              </a:rPr>
              <a:t>Provides an opportunity to develop and work within a  positive command structure</a:t>
            </a:r>
          </a:p>
          <a:p>
            <a:pPr marL="274320" indent="-274320" eaLnBrk="1" fontAlgn="auto" hangingPunct="1">
              <a:lnSpc>
                <a:spcPct val="90000"/>
              </a:lnSpc>
              <a:spcAft>
                <a:spcPts val="0"/>
              </a:spcAft>
              <a:defRPr/>
            </a:pPr>
            <a:r>
              <a:rPr lang="en-US" altLang="en-US" dirty="0" smtClean="0">
                <a:solidFill>
                  <a:srgbClr val="002060"/>
                </a:solidFill>
              </a:rPr>
              <a:t>Provides a opportunity to develop proper verbal and written </a:t>
            </a:r>
            <a:r>
              <a:rPr lang="en-US" altLang="en-US" dirty="0" err="1" smtClean="0">
                <a:solidFill>
                  <a:srgbClr val="002060"/>
                </a:solidFill>
              </a:rPr>
              <a:t>commands</a:t>
            </a:r>
            <a:r>
              <a:rPr lang="en-US" altLang="en-US" dirty="0" err="1" smtClean="0">
                <a:solidFill>
                  <a:schemeClr val="bg1"/>
                </a:solidFill>
              </a:rPr>
              <a:t>communication</a:t>
            </a:r>
            <a:r>
              <a:rPr lang="en-US" altLang="en-US" dirty="0" smtClean="0">
                <a:solidFill>
                  <a:schemeClr val="bg1"/>
                </a:solidFill>
              </a:rPr>
              <a:t> techniques</a:t>
            </a:r>
          </a:p>
          <a:p>
            <a:pPr marL="274320" indent="-274320" eaLnBrk="1" fontAlgn="auto" hangingPunct="1">
              <a:lnSpc>
                <a:spcPct val="90000"/>
              </a:lnSpc>
              <a:spcAft>
                <a:spcPts val="0"/>
              </a:spcAft>
              <a:defRPr/>
            </a:pPr>
            <a:endParaRPr lang="en-US" altLang="en-US" dirty="0" smtClean="0">
              <a:solidFill>
                <a:schemeClr val="bg1"/>
              </a:solidFill>
            </a:endParaRPr>
          </a:p>
        </p:txBody>
      </p:sp>
      <p:sp>
        <p:nvSpPr>
          <p:cNvPr id="26627" name="Rectangle 2"/>
          <p:cNvSpPr>
            <a:spLocks noGrp="1" noChangeArrowheads="1"/>
          </p:cNvSpPr>
          <p:nvPr>
            <p:ph type="title"/>
          </p:nvPr>
        </p:nvSpPr>
        <p:spPr/>
        <p:txBody>
          <a:bodyPr/>
          <a:lstStyle/>
          <a:p>
            <a:pPr eaLnBrk="1" hangingPunct="1"/>
            <a:r>
              <a:rPr lang="en-US" altLang="en-US" smtClean="0">
                <a:solidFill>
                  <a:srgbClr val="FFFF00"/>
                </a:solidFill>
              </a:rPr>
              <a:t>Pros</a:t>
            </a:r>
            <a:r>
              <a:rPr lang="en-US" altLang="en-US" smtClean="0"/>
              <a:t>~ Floating Model</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p:txBody>
          <a:bodyPr/>
          <a:lstStyle/>
          <a:p>
            <a:pPr eaLnBrk="1" hangingPunct="1"/>
            <a:r>
              <a:rPr lang="en-US" altLang="en-US" smtClean="0">
                <a:solidFill>
                  <a:srgbClr val="002060"/>
                </a:solidFill>
              </a:rPr>
              <a:t>There are many impressive training tools on the market today, without which we would not be able to meet the requirements of STCW.</a:t>
            </a:r>
          </a:p>
          <a:p>
            <a:pPr eaLnBrk="1" hangingPunct="1"/>
            <a:r>
              <a:rPr lang="en-US" altLang="en-US" smtClean="0">
                <a:solidFill>
                  <a:srgbClr val="002060"/>
                </a:solidFill>
              </a:rPr>
              <a:t>Institutions must invest in these high tech training tools to remain compliant and relevant as a world class Maritime Training Institution. </a:t>
            </a:r>
          </a:p>
        </p:txBody>
      </p:sp>
      <p:sp>
        <p:nvSpPr>
          <p:cNvPr id="9219" name="Rectangle 2"/>
          <p:cNvSpPr>
            <a:spLocks noGrp="1" noChangeArrowheads="1"/>
          </p:cNvSpPr>
          <p:nvPr>
            <p:ph type="title"/>
          </p:nvPr>
        </p:nvSpPr>
        <p:spPr/>
        <p:txBody>
          <a:bodyPr/>
          <a:lstStyle/>
          <a:p>
            <a:pPr eaLnBrk="1" hangingPunct="1"/>
            <a:endParaRPr lang="en-US" altLang="en-US"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rtlCol="0">
            <a:normAutofit lnSpcReduction="10000"/>
          </a:bodyPr>
          <a:lstStyle/>
          <a:p>
            <a:pPr marL="274320" indent="-274320" eaLnBrk="1" fontAlgn="auto" hangingPunct="1">
              <a:lnSpc>
                <a:spcPct val="80000"/>
              </a:lnSpc>
              <a:spcAft>
                <a:spcPts val="0"/>
              </a:spcAft>
              <a:defRPr/>
            </a:pPr>
            <a:r>
              <a:rPr lang="en-US" altLang="en-US" dirty="0" smtClean="0">
                <a:solidFill>
                  <a:srgbClr val="002060"/>
                </a:solidFill>
              </a:rPr>
              <a:t>Because they can hear the pumps, the students develop a sense of understanding when air has entered the system. </a:t>
            </a:r>
          </a:p>
          <a:p>
            <a:pPr marL="274320" indent="-274320" eaLnBrk="1" fontAlgn="auto" hangingPunct="1">
              <a:lnSpc>
                <a:spcPct val="80000"/>
              </a:lnSpc>
              <a:spcAft>
                <a:spcPts val="0"/>
              </a:spcAft>
              <a:defRPr/>
            </a:pPr>
            <a:r>
              <a:rPr lang="en-US" altLang="en-US" dirty="0" smtClean="0">
                <a:solidFill>
                  <a:srgbClr val="002060"/>
                </a:solidFill>
              </a:rPr>
              <a:t>They learn to appreciate the value of </a:t>
            </a:r>
            <a:r>
              <a:rPr lang="en-US" altLang="en-US" dirty="0" err="1" smtClean="0">
                <a:solidFill>
                  <a:srgbClr val="002060"/>
                </a:solidFill>
              </a:rPr>
              <a:t>eductors</a:t>
            </a:r>
            <a:r>
              <a:rPr lang="en-US" altLang="en-US" dirty="0" smtClean="0">
                <a:solidFill>
                  <a:srgbClr val="002060"/>
                </a:solidFill>
              </a:rPr>
              <a:t> and positive displacement pumps while stripping the tanks </a:t>
            </a:r>
          </a:p>
          <a:p>
            <a:pPr marL="274320" indent="-274320" eaLnBrk="1" fontAlgn="auto" hangingPunct="1">
              <a:lnSpc>
                <a:spcPct val="80000"/>
              </a:lnSpc>
              <a:spcAft>
                <a:spcPts val="0"/>
              </a:spcAft>
              <a:defRPr/>
            </a:pPr>
            <a:r>
              <a:rPr lang="en-US" altLang="en-US" dirty="0" smtClean="0">
                <a:solidFill>
                  <a:srgbClr val="002060"/>
                </a:solidFill>
              </a:rPr>
              <a:t>They clearly understand the value of trimming the vessel by the stern to pump out the maximum quantity of cargos</a:t>
            </a:r>
          </a:p>
          <a:p>
            <a:pPr marL="274320" indent="-274320" eaLnBrk="1" fontAlgn="auto" hangingPunct="1">
              <a:lnSpc>
                <a:spcPct val="80000"/>
              </a:lnSpc>
              <a:spcAft>
                <a:spcPts val="0"/>
              </a:spcAft>
              <a:defRPr/>
            </a:pPr>
            <a:r>
              <a:rPr lang="en-US" altLang="en-US" i="1" dirty="0" smtClean="0">
                <a:solidFill>
                  <a:srgbClr val="002060"/>
                </a:solidFill>
                <a:effectLst>
                  <a:outerShdw blurRad="38100" dist="38100" dir="2700000" algn="tl">
                    <a:srgbClr val="000000">
                      <a:alpha val="43137"/>
                    </a:srgbClr>
                  </a:outerShdw>
                </a:effectLst>
              </a:rPr>
              <a:t>The key advantage is that they can visualize what is happening and develop a keen sense of situational awareness</a:t>
            </a:r>
          </a:p>
        </p:txBody>
      </p:sp>
      <p:sp>
        <p:nvSpPr>
          <p:cNvPr id="27651" name="Rectangle 2"/>
          <p:cNvSpPr>
            <a:spLocks noGrp="1" noChangeArrowheads="1"/>
          </p:cNvSpPr>
          <p:nvPr>
            <p:ph type="title"/>
          </p:nvPr>
        </p:nvSpPr>
        <p:spPr/>
        <p:txBody>
          <a:bodyPr/>
          <a:lstStyle/>
          <a:p>
            <a:pPr eaLnBrk="1" hangingPunct="1"/>
            <a:r>
              <a:rPr lang="en-US" altLang="en-US" smtClean="0">
                <a:solidFill>
                  <a:srgbClr val="FFFF00"/>
                </a:solidFill>
              </a:rPr>
              <a:t>Pro</a:t>
            </a:r>
            <a:r>
              <a:rPr lang="en-US" altLang="en-US" smtClean="0"/>
              <a:t> ~ Floating Model</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838200" y="2590800"/>
            <a:ext cx="7408863" cy="3200400"/>
          </a:xfrm>
        </p:spPr>
        <p:txBody>
          <a:bodyPr rtlCol="0">
            <a:normAutofit lnSpcReduction="10000"/>
          </a:bodyPr>
          <a:lstStyle/>
          <a:p>
            <a:pPr marL="274320" indent="-274320" eaLnBrk="1" fontAlgn="auto" hangingPunct="1">
              <a:lnSpc>
                <a:spcPct val="80000"/>
              </a:lnSpc>
              <a:spcAft>
                <a:spcPts val="0"/>
              </a:spcAft>
              <a:defRPr/>
            </a:pPr>
            <a:r>
              <a:rPr lang="en-US" altLang="en-US" sz="2000" dirty="0" smtClean="0">
                <a:solidFill>
                  <a:srgbClr val="002060"/>
                </a:solidFill>
              </a:rPr>
              <a:t>Simulators are not designed to be operated with in a group dynamic.</a:t>
            </a:r>
          </a:p>
          <a:p>
            <a:pPr marL="274320" indent="-274320" eaLnBrk="1" fontAlgn="auto" hangingPunct="1">
              <a:lnSpc>
                <a:spcPct val="80000"/>
              </a:lnSpc>
              <a:spcAft>
                <a:spcPts val="0"/>
              </a:spcAft>
              <a:defRPr/>
            </a:pPr>
            <a:endParaRPr lang="en-US" altLang="en-US" sz="2000" dirty="0" smtClean="0">
              <a:solidFill>
                <a:srgbClr val="002060"/>
              </a:solidFill>
            </a:endParaRPr>
          </a:p>
          <a:p>
            <a:pPr marL="274320" indent="-274320" eaLnBrk="1" fontAlgn="auto" hangingPunct="1">
              <a:lnSpc>
                <a:spcPct val="80000"/>
              </a:lnSpc>
              <a:spcAft>
                <a:spcPts val="0"/>
              </a:spcAft>
              <a:defRPr/>
            </a:pPr>
            <a:r>
              <a:rPr lang="en-US" altLang="en-US" sz="2000" dirty="0" smtClean="0">
                <a:solidFill>
                  <a:srgbClr val="002060"/>
                </a:solidFill>
              </a:rPr>
              <a:t>Cargo and pressure flow is not clearly understood by the novice student, as the depiction of such flow is illustrated numerically. The subtle changes in the system are not apparent to the novice student  and is not easily understood until the student has gained more experience</a:t>
            </a:r>
          </a:p>
          <a:p>
            <a:pPr marL="274320" indent="-274320" eaLnBrk="1" fontAlgn="auto" hangingPunct="1">
              <a:lnSpc>
                <a:spcPct val="80000"/>
              </a:lnSpc>
              <a:spcAft>
                <a:spcPts val="0"/>
              </a:spcAft>
              <a:defRPr/>
            </a:pPr>
            <a:endParaRPr lang="en-US" altLang="en-US" sz="2000" dirty="0" smtClean="0">
              <a:solidFill>
                <a:srgbClr val="002060"/>
              </a:solidFill>
            </a:endParaRPr>
          </a:p>
          <a:p>
            <a:pPr marL="274320" indent="-274320" eaLnBrk="1" fontAlgn="auto" hangingPunct="1">
              <a:lnSpc>
                <a:spcPct val="80000"/>
              </a:lnSpc>
              <a:spcAft>
                <a:spcPts val="0"/>
              </a:spcAft>
              <a:defRPr/>
            </a:pPr>
            <a:r>
              <a:rPr lang="en-US" altLang="en-US" sz="2000" dirty="0" smtClean="0">
                <a:solidFill>
                  <a:srgbClr val="002060"/>
                </a:solidFill>
              </a:rPr>
              <a:t>There is no sound associated with the simulation. Students need to understand the language of the pumps and feel the pressures in the system. This can not be done “yet” in simulation. </a:t>
            </a:r>
          </a:p>
        </p:txBody>
      </p:sp>
      <p:sp>
        <p:nvSpPr>
          <p:cNvPr id="28675" name="Rectangle 2"/>
          <p:cNvSpPr>
            <a:spLocks noGrp="1" noChangeArrowheads="1"/>
          </p:cNvSpPr>
          <p:nvPr>
            <p:ph type="title"/>
          </p:nvPr>
        </p:nvSpPr>
        <p:spPr/>
        <p:txBody>
          <a:bodyPr/>
          <a:lstStyle/>
          <a:p>
            <a:pPr eaLnBrk="1" hangingPunct="1">
              <a:defRPr/>
            </a:pPr>
            <a:r>
              <a:rPr lang="en-US" altLang="en-US" dirty="0" smtClean="0"/>
              <a:t>Electronic Simulators ~ </a:t>
            </a:r>
            <a:r>
              <a:rPr lang="en-US" altLang="en-US" dirty="0" smtClean="0">
                <a:solidFill>
                  <a:schemeClr val="accent5">
                    <a:lumMod val="60000"/>
                    <a:lumOff val="40000"/>
                  </a:schemeClr>
                </a:solidFill>
              </a:rPr>
              <a:t>cons</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pPr eaLnBrk="1" hangingPunct="1">
              <a:lnSpc>
                <a:spcPct val="80000"/>
              </a:lnSpc>
            </a:pPr>
            <a:r>
              <a:rPr lang="en-US" altLang="en-US" smtClean="0">
                <a:solidFill>
                  <a:srgbClr val="002060"/>
                </a:solidFill>
              </a:rPr>
              <a:t>System Complexity; for a novice student these systems can become overwhelming. Once overwhelmed, the scenario reverts to a video game. </a:t>
            </a:r>
          </a:p>
          <a:p>
            <a:pPr eaLnBrk="1" hangingPunct="1">
              <a:lnSpc>
                <a:spcPct val="80000"/>
              </a:lnSpc>
            </a:pPr>
            <a:endParaRPr lang="en-US" altLang="en-US" smtClean="0">
              <a:solidFill>
                <a:srgbClr val="002060"/>
              </a:solidFill>
            </a:endParaRPr>
          </a:p>
          <a:p>
            <a:pPr eaLnBrk="1" hangingPunct="1">
              <a:lnSpc>
                <a:spcPct val="80000"/>
              </a:lnSpc>
            </a:pPr>
            <a:r>
              <a:rPr lang="en-US" altLang="en-US" smtClean="0">
                <a:solidFill>
                  <a:srgbClr val="002060"/>
                </a:solidFill>
              </a:rPr>
              <a:t>The students must develop an understanding of the fundamentals of the operation before they can learn to multi task in a more complex system.</a:t>
            </a:r>
          </a:p>
          <a:p>
            <a:pPr eaLnBrk="1" hangingPunct="1"/>
            <a:endParaRPr lang="en-US" altLang="en-US" smtClean="0"/>
          </a:p>
        </p:txBody>
      </p:sp>
      <p:sp>
        <p:nvSpPr>
          <p:cNvPr id="29699" name="Title 2"/>
          <p:cNvSpPr>
            <a:spLocks noGrp="1"/>
          </p:cNvSpPr>
          <p:nvPr>
            <p:ph type="title"/>
          </p:nvPr>
        </p:nvSpPr>
        <p:spPr/>
        <p:txBody>
          <a:bodyPr/>
          <a:lstStyle/>
          <a:p>
            <a:pPr eaLnBrk="1" hangingPunct="1"/>
            <a:endParaRPr lang="en-US"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p:txBody>
          <a:bodyPr/>
          <a:lstStyle/>
          <a:p>
            <a:pPr eaLnBrk="1" hangingPunct="1"/>
            <a:r>
              <a:rPr lang="en-US" altLang="en-US" smtClean="0">
                <a:solidFill>
                  <a:srgbClr val="002060"/>
                </a:solidFill>
              </a:rPr>
              <a:t>Can only simulate cargo and ballast control</a:t>
            </a:r>
          </a:p>
          <a:p>
            <a:pPr eaLnBrk="1" hangingPunct="1"/>
            <a:r>
              <a:rPr lang="en-US" altLang="en-US" smtClean="0">
                <a:solidFill>
                  <a:srgbClr val="002060"/>
                </a:solidFill>
              </a:rPr>
              <a:t>Unable to simulate stress calculations </a:t>
            </a:r>
          </a:p>
          <a:p>
            <a:pPr eaLnBrk="1" hangingPunct="1"/>
            <a:r>
              <a:rPr lang="en-US" altLang="en-US" smtClean="0">
                <a:solidFill>
                  <a:srgbClr val="002060"/>
                </a:solidFill>
              </a:rPr>
              <a:t>Requires a substantial infrastructure </a:t>
            </a:r>
          </a:p>
        </p:txBody>
      </p:sp>
      <p:sp>
        <p:nvSpPr>
          <p:cNvPr id="30723" name="Rectangle 2"/>
          <p:cNvSpPr>
            <a:spLocks noGrp="1" noChangeArrowheads="1"/>
          </p:cNvSpPr>
          <p:nvPr>
            <p:ph type="title"/>
          </p:nvPr>
        </p:nvSpPr>
        <p:spPr/>
        <p:txBody>
          <a:bodyPr/>
          <a:lstStyle/>
          <a:p>
            <a:pPr eaLnBrk="1" hangingPunct="1">
              <a:defRPr/>
            </a:pPr>
            <a:r>
              <a:rPr lang="en-US" altLang="en-US" dirty="0" smtClean="0"/>
              <a:t>Model Simulation ~ </a:t>
            </a:r>
            <a:r>
              <a:rPr lang="en-US" altLang="en-US" dirty="0" smtClean="0">
                <a:solidFill>
                  <a:schemeClr val="accent5">
                    <a:lumMod val="60000"/>
                    <a:lumOff val="40000"/>
                  </a:schemeClr>
                </a:solidFill>
              </a:rPr>
              <a:t>Cons</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p:txBody>
          <a:bodyPr/>
          <a:lstStyle/>
          <a:p>
            <a:pPr eaLnBrk="1" hangingPunct="1">
              <a:lnSpc>
                <a:spcPct val="90000"/>
              </a:lnSpc>
            </a:pPr>
            <a:r>
              <a:rPr lang="en-US" altLang="en-US" smtClean="0">
                <a:solidFill>
                  <a:srgbClr val="002060"/>
                </a:solidFill>
              </a:rPr>
              <a:t>Can not determine stresses or initial stability conditions “yet”</a:t>
            </a:r>
          </a:p>
          <a:p>
            <a:pPr eaLnBrk="1" hangingPunct="1">
              <a:lnSpc>
                <a:spcPct val="90000"/>
              </a:lnSpc>
            </a:pPr>
            <a:r>
              <a:rPr lang="en-US" altLang="en-US" smtClean="0">
                <a:solidFill>
                  <a:srgbClr val="002060"/>
                </a:solidFill>
              </a:rPr>
              <a:t>Although three cargoes are being loaded they are of equal weights. </a:t>
            </a:r>
          </a:p>
          <a:p>
            <a:pPr eaLnBrk="1" hangingPunct="1">
              <a:lnSpc>
                <a:spcPct val="90000"/>
              </a:lnSpc>
            </a:pPr>
            <a:r>
              <a:rPr lang="en-US" altLang="en-US" smtClean="0">
                <a:solidFill>
                  <a:srgbClr val="002060"/>
                </a:solidFill>
              </a:rPr>
              <a:t>There are only two systems to manage</a:t>
            </a:r>
          </a:p>
          <a:p>
            <a:pPr lvl="1" eaLnBrk="1" hangingPunct="1">
              <a:lnSpc>
                <a:spcPct val="90000"/>
              </a:lnSpc>
            </a:pPr>
            <a:r>
              <a:rPr lang="en-US" altLang="en-US" smtClean="0">
                <a:solidFill>
                  <a:srgbClr val="002060"/>
                </a:solidFill>
              </a:rPr>
              <a:t>Ballast and main cargo systems</a:t>
            </a:r>
          </a:p>
          <a:p>
            <a:pPr lvl="1" eaLnBrk="1" hangingPunct="1">
              <a:lnSpc>
                <a:spcPct val="90000"/>
              </a:lnSpc>
            </a:pPr>
            <a:r>
              <a:rPr lang="en-US" altLang="en-US" i="1" smtClean="0"/>
              <a:t>But that is enough and will not over whelm the students</a:t>
            </a:r>
            <a:r>
              <a:rPr lang="en-US" altLang="en-US" smtClean="0">
                <a:solidFill>
                  <a:schemeClr val="bg1"/>
                </a:solidFill>
              </a:rPr>
              <a:t> </a:t>
            </a:r>
          </a:p>
          <a:p>
            <a:pPr eaLnBrk="1" hangingPunct="1">
              <a:lnSpc>
                <a:spcPct val="90000"/>
              </a:lnSpc>
            </a:pPr>
            <a:endParaRPr lang="en-US" altLang="en-US" smtClean="0"/>
          </a:p>
        </p:txBody>
      </p:sp>
      <p:sp>
        <p:nvSpPr>
          <p:cNvPr id="31747" name="Rectangle 2"/>
          <p:cNvSpPr>
            <a:spLocks noGrp="1" noChangeArrowheads="1"/>
          </p:cNvSpPr>
          <p:nvPr>
            <p:ph type="title"/>
          </p:nvPr>
        </p:nvSpPr>
        <p:spPr/>
        <p:txBody>
          <a:bodyPr/>
          <a:lstStyle/>
          <a:p>
            <a:pPr eaLnBrk="1" hangingPunct="1">
              <a:defRPr/>
            </a:pPr>
            <a:r>
              <a:rPr lang="en-US" altLang="en-US" dirty="0" smtClean="0">
                <a:solidFill>
                  <a:schemeClr val="accent5">
                    <a:lumMod val="60000"/>
                    <a:lumOff val="40000"/>
                  </a:schemeClr>
                </a:solidFill>
              </a:rPr>
              <a:t>Cons</a:t>
            </a:r>
            <a:r>
              <a:rPr lang="en-US" altLang="en-US" dirty="0" smtClean="0"/>
              <a:t>~ Floating model </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71538" y="1676400"/>
            <a:ext cx="7408862" cy="4449763"/>
          </a:xfrm>
        </p:spPr>
        <p:txBody>
          <a:bodyPr rtlCol="0">
            <a:normAutofit fontScale="92500"/>
          </a:bodyPr>
          <a:lstStyle/>
          <a:p>
            <a:pPr marL="274320" indent="-274320" eaLnBrk="1" fontAlgn="auto" hangingPunct="1">
              <a:spcAft>
                <a:spcPts val="0"/>
              </a:spcAft>
              <a:defRPr/>
            </a:pPr>
            <a:endParaRPr lang="en-US" altLang="en-US" dirty="0" smtClean="0">
              <a:solidFill>
                <a:srgbClr val="002060"/>
              </a:solidFill>
            </a:endParaRPr>
          </a:p>
          <a:p>
            <a:pPr marL="274320" indent="-274320" eaLnBrk="1" fontAlgn="auto" hangingPunct="1">
              <a:spcAft>
                <a:spcPts val="0"/>
              </a:spcAft>
              <a:defRPr/>
            </a:pPr>
            <a:r>
              <a:rPr lang="en-US" altLang="en-US" dirty="0" smtClean="0">
                <a:solidFill>
                  <a:srgbClr val="002060"/>
                </a:solidFill>
              </a:rPr>
              <a:t>MMA offers a basic and an advance tanker course.</a:t>
            </a:r>
          </a:p>
          <a:p>
            <a:pPr marL="274320" indent="-274320" eaLnBrk="1" fontAlgn="auto" hangingPunct="1">
              <a:spcAft>
                <a:spcPts val="0"/>
              </a:spcAft>
              <a:defRPr/>
            </a:pPr>
            <a:r>
              <a:rPr lang="en-US" altLang="en-US" dirty="0" smtClean="0">
                <a:solidFill>
                  <a:srgbClr val="002060"/>
                </a:solidFill>
              </a:rPr>
              <a:t>The basic course primarily  uses the floating model while the advance course uses the electronic simulator.</a:t>
            </a:r>
          </a:p>
          <a:p>
            <a:pPr marL="274320" indent="-274320" eaLnBrk="1" fontAlgn="auto" hangingPunct="1">
              <a:spcAft>
                <a:spcPts val="0"/>
              </a:spcAft>
              <a:defRPr/>
            </a:pPr>
            <a:r>
              <a:rPr lang="en-US" altLang="en-US" dirty="0" smtClean="0">
                <a:solidFill>
                  <a:srgbClr val="002060"/>
                </a:solidFill>
              </a:rPr>
              <a:t>2</a:t>
            </a:r>
            <a:r>
              <a:rPr lang="en-US" altLang="en-US" baseline="30000" dirty="0" smtClean="0">
                <a:solidFill>
                  <a:srgbClr val="002060"/>
                </a:solidFill>
              </a:rPr>
              <a:t>nd</a:t>
            </a:r>
            <a:r>
              <a:rPr lang="en-US" altLang="en-US" dirty="0" smtClean="0">
                <a:solidFill>
                  <a:srgbClr val="002060"/>
                </a:solidFill>
              </a:rPr>
              <a:t> Semester Sophomore – NS 210 establishes the ground work for a positive cadet shipping experience</a:t>
            </a:r>
          </a:p>
          <a:p>
            <a:pPr marL="274320" indent="-274320" eaLnBrk="1" fontAlgn="auto" hangingPunct="1">
              <a:spcAft>
                <a:spcPts val="0"/>
              </a:spcAft>
              <a:defRPr/>
            </a:pPr>
            <a:r>
              <a:rPr lang="en-US" altLang="en-US" dirty="0" smtClean="0">
                <a:solidFill>
                  <a:srgbClr val="002060"/>
                </a:solidFill>
              </a:rPr>
              <a:t>Cadet shipping/Coop- Experiential on the job learning</a:t>
            </a:r>
          </a:p>
          <a:p>
            <a:pPr marL="274320" indent="-274320" eaLnBrk="1" fontAlgn="auto" hangingPunct="1">
              <a:spcAft>
                <a:spcPts val="0"/>
              </a:spcAft>
              <a:defRPr/>
            </a:pPr>
            <a:r>
              <a:rPr lang="en-US" altLang="en-US" dirty="0" smtClean="0">
                <a:solidFill>
                  <a:srgbClr val="002060"/>
                </a:solidFill>
              </a:rPr>
              <a:t>Last semester- Ns 412 Advanced tanker operations enhances their accumulated knowledge  focusing on tanker management and combined systems operational management </a:t>
            </a:r>
          </a:p>
        </p:txBody>
      </p:sp>
      <p:sp>
        <p:nvSpPr>
          <p:cNvPr id="32771" name="Rectangle 2"/>
          <p:cNvSpPr>
            <a:spLocks noGrp="1" noChangeArrowheads="1"/>
          </p:cNvSpPr>
          <p:nvPr>
            <p:ph type="title"/>
          </p:nvPr>
        </p:nvSpPr>
        <p:spPr/>
        <p:txBody>
          <a:bodyPr/>
          <a:lstStyle/>
          <a:p>
            <a:pPr eaLnBrk="1" hangingPunct="1"/>
            <a:r>
              <a:rPr lang="en-US" altLang="en-US" smtClean="0"/>
              <a:t>Training Sequence </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rtlCol="0">
            <a:normAutofit fontScale="92500" lnSpcReduction="10000"/>
          </a:bodyPr>
          <a:lstStyle/>
          <a:p>
            <a:pPr marL="274320" indent="-274320" eaLnBrk="1" fontAlgn="auto" hangingPunct="1">
              <a:lnSpc>
                <a:spcPct val="90000"/>
              </a:lnSpc>
              <a:spcAft>
                <a:spcPts val="0"/>
              </a:spcAft>
              <a:defRPr/>
            </a:pPr>
            <a:r>
              <a:rPr lang="en-US" altLang="en-US" dirty="0" smtClean="0">
                <a:solidFill>
                  <a:srgbClr val="002060"/>
                </a:solidFill>
              </a:rPr>
              <a:t>It is difficult for the novice student to understand what the numeric associated with pressure, temperature and cargo flow represent. </a:t>
            </a:r>
          </a:p>
          <a:p>
            <a:pPr marL="274320" indent="-274320" eaLnBrk="1" fontAlgn="auto" hangingPunct="1">
              <a:lnSpc>
                <a:spcPct val="90000"/>
              </a:lnSpc>
              <a:spcAft>
                <a:spcPts val="0"/>
              </a:spcAft>
              <a:defRPr/>
            </a:pPr>
            <a:r>
              <a:rPr lang="en-US" altLang="en-US" dirty="0" smtClean="0">
                <a:solidFill>
                  <a:srgbClr val="002060"/>
                </a:solidFill>
              </a:rPr>
              <a:t>Although realistic to the operation of modern tankers this system is better served by a student who has a greater understanding of tanker operations than a 2</a:t>
            </a:r>
            <a:r>
              <a:rPr lang="en-US" altLang="en-US" baseline="30000" dirty="0" smtClean="0">
                <a:solidFill>
                  <a:srgbClr val="002060"/>
                </a:solidFill>
              </a:rPr>
              <a:t>nd</a:t>
            </a:r>
            <a:r>
              <a:rPr lang="en-US" altLang="en-US" dirty="0" smtClean="0">
                <a:solidFill>
                  <a:srgbClr val="002060"/>
                </a:solidFill>
              </a:rPr>
              <a:t> year student </a:t>
            </a:r>
          </a:p>
          <a:p>
            <a:pPr marL="274320" indent="-274320" eaLnBrk="1" fontAlgn="auto" hangingPunct="1">
              <a:lnSpc>
                <a:spcPct val="90000"/>
              </a:lnSpc>
              <a:spcAft>
                <a:spcPts val="0"/>
              </a:spcAft>
              <a:defRPr/>
            </a:pPr>
            <a:r>
              <a:rPr lang="en-US" altLang="en-US" dirty="0" smtClean="0">
                <a:solidFill>
                  <a:srgbClr val="002060"/>
                </a:solidFill>
              </a:rPr>
              <a:t>It is a great teaching aid for advanced tanker operations, and for students who have completed the basic course and have had the opportunity to cadet ship aboard a tanker. </a:t>
            </a:r>
          </a:p>
        </p:txBody>
      </p:sp>
      <p:sp>
        <p:nvSpPr>
          <p:cNvPr id="33795" name="Rectangle 2"/>
          <p:cNvSpPr>
            <a:spLocks noGrp="1" noChangeArrowheads="1"/>
          </p:cNvSpPr>
          <p:nvPr>
            <p:ph type="title"/>
          </p:nvPr>
        </p:nvSpPr>
        <p:spPr/>
        <p:txBody>
          <a:bodyPr/>
          <a:lstStyle/>
          <a:p>
            <a:pPr eaLnBrk="1" hangingPunct="1"/>
            <a:r>
              <a:rPr lang="en-US" altLang="en-US" smtClean="0"/>
              <a:t>Electronic DL Simulator</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pPr eaLnBrk="1" hangingPunct="1"/>
            <a:endParaRPr lang="en-US" altLang="en-US" smtClean="0"/>
          </a:p>
        </p:txBody>
      </p:sp>
      <p:pic>
        <p:nvPicPr>
          <p:cNvPr id="34819" name="Picture 5" descr="MD1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12039600" cy="90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Oval 10"/>
          <p:cNvSpPr>
            <a:spLocks noChangeArrowheads="1"/>
          </p:cNvSpPr>
          <p:nvPr/>
        </p:nvSpPr>
        <p:spPr bwMode="auto">
          <a:xfrm>
            <a:off x="3657600" y="5181600"/>
            <a:ext cx="914400" cy="685800"/>
          </a:xfrm>
          <a:prstGeom prst="ellipse">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100000"/>
              <a:buFont typeface="Symbol" pitchFamily="18" charset="2"/>
              <a:buChar char=""/>
              <a:defRPr sz="2400">
                <a:solidFill>
                  <a:schemeClr val="tx2"/>
                </a:solidFill>
                <a:latin typeface="Arial"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Arial"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Arial"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Arial"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Arial"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9pPr>
          </a:lstStyle>
          <a:p>
            <a:pPr eaLnBrk="1" hangingPunct="1">
              <a:spcBef>
                <a:spcPct val="0"/>
              </a:spcBef>
              <a:buClrTx/>
              <a:buSzTx/>
              <a:buFontTx/>
              <a:buNone/>
            </a:pPr>
            <a:endParaRPr lang="en-US" altLang="en-US">
              <a:solidFill>
                <a:schemeClr val="tx1"/>
              </a:solidFill>
              <a:latin typeface="Times New Roman" pitchFamily="18" charset="0"/>
            </a:endParaRPr>
          </a:p>
        </p:txBody>
      </p:sp>
      <p:sp>
        <p:nvSpPr>
          <p:cNvPr id="34821" name="Oval 11"/>
          <p:cNvSpPr>
            <a:spLocks noChangeArrowheads="1"/>
          </p:cNvSpPr>
          <p:nvPr/>
        </p:nvSpPr>
        <p:spPr bwMode="auto">
          <a:xfrm>
            <a:off x="4572000" y="3733800"/>
            <a:ext cx="914400" cy="685800"/>
          </a:xfrm>
          <a:prstGeom prst="ellipse">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100000"/>
              <a:buFont typeface="Symbol" pitchFamily="18" charset="2"/>
              <a:buChar char=""/>
              <a:defRPr sz="2400">
                <a:solidFill>
                  <a:schemeClr val="tx2"/>
                </a:solidFill>
                <a:latin typeface="Arial"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Arial"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Arial"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Arial"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Arial"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Arial" charset="0"/>
              </a:defRPr>
            </a:lvl9pPr>
          </a:lstStyle>
          <a:p>
            <a:pPr eaLnBrk="1" hangingPunct="1">
              <a:spcBef>
                <a:spcPct val="0"/>
              </a:spcBef>
              <a:buClrTx/>
              <a:buSzTx/>
              <a:buFontTx/>
              <a:buNone/>
            </a:pPr>
            <a:endParaRPr lang="en-US" altLang="en-US">
              <a:solidFill>
                <a:schemeClr val="tx1"/>
              </a:solidFill>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p:txBody>
          <a:bodyPr/>
          <a:lstStyle/>
          <a:p>
            <a:pPr eaLnBrk="1" hangingPunct="1"/>
            <a:r>
              <a:rPr lang="en-US" altLang="en-US" smtClean="0">
                <a:solidFill>
                  <a:schemeClr val="bg1"/>
                </a:solidFill>
              </a:rPr>
              <a:t>A </a:t>
            </a:r>
            <a:r>
              <a:rPr lang="en-US" altLang="en-US" smtClean="0">
                <a:solidFill>
                  <a:srgbClr val="002060"/>
                </a:solidFill>
              </a:rPr>
              <a:t>Lab consists of </a:t>
            </a:r>
          </a:p>
          <a:p>
            <a:pPr lvl="1" eaLnBrk="1" hangingPunct="1"/>
            <a:r>
              <a:rPr lang="en-US" altLang="en-US" smtClean="0">
                <a:solidFill>
                  <a:srgbClr val="002060"/>
                </a:solidFill>
              </a:rPr>
              <a:t>Person in Charge</a:t>
            </a:r>
          </a:p>
          <a:p>
            <a:pPr lvl="1" eaLnBrk="1" hangingPunct="1"/>
            <a:r>
              <a:rPr lang="en-US" altLang="en-US" smtClean="0">
                <a:solidFill>
                  <a:srgbClr val="002060"/>
                </a:solidFill>
              </a:rPr>
              <a:t>Mate on deck</a:t>
            </a:r>
          </a:p>
          <a:p>
            <a:pPr lvl="1" eaLnBrk="1" hangingPunct="1"/>
            <a:r>
              <a:rPr lang="en-US" altLang="en-US" smtClean="0">
                <a:solidFill>
                  <a:srgbClr val="002060"/>
                </a:solidFill>
              </a:rPr>
              <a:t>2 seamen</a:t>
            </a:r>
          </a:p>
          <a:p>
            <a:pPr lvl="1" eaLnBrk="1" hangingPunct="1"/>
            <a:r>
              <a:rPr lang="en-US" altLang="en-US" smtClean="0">
                <a:solidFill>
                  <a:srgbClr val="002060"/>
                </a:solidFill>
              </a:rPr>
              <a:t>1 Pump man</a:t>
            </a:r>
          </a:p>
          <a:p>
            <a:pPr lvl="1" eaLnBrk="1" hangingPunct="1"/>
            <a:r>
              <a:rPr lang="en-US" altLang="en-US" smtClean="0">
                <a:solidFill>
                  <a:srgbClr val="002060"/>
                </a:solidFill>
              </a:rPr>
              <a:t>1 shore representative</a:t>
            </a:r>
          </a:p>
          <a:p>
            <a:pPr lvl="1" eaLnBrk="1" hangingPunct="1"/>
            <a:r>
              <a:rPr lang="en-US" altLang="en-US" smtClean="0">
                <a:solidFill>
                  <a:srgbClr val="002060"/>
                </a:solidFill>
              </a:rPr>
              <a:t>1 observer/ log keeper</a:t>
            </a:r>
          </a:p>
        </p:txBody>
      </p:sp>
      <p:sp>
        <p:nvSpPr>
          <p:cNvPr id="35843" name="Rectangle 2"/>
          <p:cNvSpPr>
            <a:spLocks noGrp="1" noChangeArrowheads="1"/>
          </p:cNvSpPr>
          <p:nvPr>
            <p:ph type="title"/>
          </p:nvPr>
        </p:nvSpPr>
        <p:spPr/>
        <p:txBody>
          <a:bodyPr/>
          <a:lstStyle/>
          <a:p>
            <a:pPr eaLnBrk="1" hangingPunct="1"/>
            <a:r>
              <a:rPr lang="en-US" altLang="en-US" smtClean="0"/>
              <a:t>Group Dynamics </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20"/>
          <p:cNvSpPr>
            <a:spLocks noGrp="1" noChangeArrowheads="1"/>
          </p:cNvSpPr>
          <p:nvPr>
            <p:ph type="title"/>
          </p:nvPr>
        </p:nvSpPr>
        <p:spPr/>
        <p:txBody>
          <a:bodyPr/>
          <a:lstStyle/>
          <a:p>
            <a:pPr eaLnBrk="1" hangingPunct="1"/>
            <a:r>
              <a:rPr lang="en-US" altLang="en-US" smtClean="0"/>
              <a:t>Responsibilities</a:t>
            </a:r>
          </a:p>
        </p:txBody>
      </p:sp>
      <p:graphicFrame>
        <p:nvGraphicFramePr>
          <p:cNvPr id="56446" name="Group 126"/>
          <p:cNvGraphicFramePr>
            <a:graphicFrameLocks noGrp="1"/>
          </p:cNvGraphicFramePr>
          <p:nvPr>
            <p:ph type="tbl" idx="1"/>
          </p:nvPr>
        </p:nvGraphicFramePr>
        <p:xfrm>
          <a:off x="914400" y="2286000"/>
          <a:ext cx="6478588" cy="4160838"/>
        </p:xfrm>
        <a:graphic>
          <a:graphicData uri="http://schemas.openxmlformats.org/drawingml/2006/table">
            <a:tbl>
              <a:tblPr/>
              <a:tblGrid>
                <a:gridCol w="2159000"/>
                <a:gridCol w="2160587"/>
                <a:gridCol w="2159000"/>
              </a:tblGrid>
              <a:tr h="292100">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2060"/>
                          </a:solidFill>
                          <a:effectLst/>
                          <a:latin typeface="Times New Roman" pitchFamily="18" charset="0"/>
                          <a:cs typeface="Times New Roman" pitchFamily="18" charset="0"/>
                        </a:rPr>
                        <a:t>Title</a:t>
                      </a:r>
                      <a:endParaRPr kumimoji="0" lang="en-US" altLang="en-US" sz="1800" b="0" i="0" u="none" strike="noStrike" cap="none" normalizeH="0" baseline="0" dirty="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Times New Roman" pitchFamily="18" charset="0"/>
                        </a:rPr>
                        <a:t>Job Description</a:t>
                      </a:r>
                      <a:endParaRPr kumimoji="0" lang="en-US" altLang="en-US" sz="1800" b="0" i="0" u="none" strike="noStrike" cap="none" normalizeH="0" baseline="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2060"/>
                          </a:solidFill>
                          <a:effectLst/>
                          <a:latin typeface="Times New Roman" pitchFamily="18" charset="0"/>
                          <a:cs typeface="Times New Roman" pitchFamily="18" charset="0"/>
                        </a:rPr>
                        <a:t>Responsibility</a:t>
                      </a:r>
                      <a:endParaRPr kumimoji="0" lang="en-US" altLang="en-US" sz="1800" b="0" i="0" u="none" strike="noStrike" cap="none" normalizeH="0" baseline="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4713">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2060"/>
                          </a:solidFill>
                          <a:effectLst/>
                          <a:latin typeface="Times New Roman" pitchFamily="18" charset="0"/>
                          <a:cs typeface="Times New Roman" pitchFamily="18" charset="0"/>
                        </a:rPr>
                        <a:t>Chief Mate</a:t>
                      </a:r>
                      <a:endParaRPr kumimoji="0" lang="en-US" altLang="en-US" sz="1800" b="1" i="0" u="none" strike="noStrike" cap="none" normalizeH="0" baseline="0" dirty="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imes New Roman" pitchFamily="18" charset="0"/>
                          <a:cs typeface="Times New Roman" pitchFamily="18" charset="0"/>
                        </a:rPr>
                        <a:t>Over all in charge, develops and executes the load/discharge plan</a:t>
                      </a:r>
                      <a:endParaRPr kumimoji="0" lang="en-US" altLang="en-US" sz="1800" b="1" i="0" u="none" strike="noStrike" cap="none" normalizeH="0" baseline="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imes New Roman" pitchFamily="18" charset="0"/>
                          <a:cs typeface="Times New Roman" pitchFamily="18" charset="0"/>
                        </a:rPr>
                        <a:t>Over all in charge, responsible to the Captain and charterer</a:t>
                      </a:r>
                      <a:endParaRPr kumimoji="0" lang="en-US" altLang="en-US" sz="1000" b="1" i="0" u="none" strike="noStrike" cap="none" normalizeH="0" baseline="0" smtClean="0">
                        <a:ln>
                          <a:noFill/>
                        </a:ln>
                        <a:solidFill>
                          <a:srgbClr val="002060"/>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imes New Roman" pitchFamily="18" charset="0"/>
                          <a:cs typeface="Times New Roman" pitchFamily="18" charset="0"/>
                        </a:rPr>
                        <a:t>(instructor)</a:t>
                      </a:r>
                      <a:endParaRPr kumimoji="0" lang="en-US" altLang="en-US" sz="1800" b="1" i="0" u="none" strike="noStrike" cap="none" normalizeH="0" baseline="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5775">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imes New Roman" pitchFamily="18" charset="0"/>
                          <a:cs typeface="Times New Roman" pitchFamily="18" charset="0"/>
                        </a:rPr>
                        <a:t>Mate on deck</a:t>
                      </a:r>
                      <a:endParaRPr kumimoji="0" lang="en-US" altLang="en-US" sz="1800" b="1" i="0" u="none" strike="noStrike" cap="none" normalizeH="0" baseline="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2060"/>
                          </a:solidFill>
                          <a:effectLst/>
                          <a:latin typeface="Times New Roman" pitchFamily="18" charset="0"/>
                          <a:cs typeface="Times New Roman" pitchFamily="18" charset="0"/>
                        </a:rPr>
                        <a:t>On Deck coordinator</a:t>
                      </a:r>
                      <a:endParaRPr kumimoji="0" lang="en-US" altLang="en-US" sz="1800" b="1" i="0" u="none" strike="noStrike" cap="none" normalizeH="0" baseline="0" dirty="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2060"/>
                          </a:solidFill>
                          <a:effectLst/>
                          <a:latin typeface="Times New Roman" pitchFamily="18" charset="0"/>
                          <a:cs typeface="Times New Roman" pitchFamily="18" charset="0"/>
                        </a:rPr>
                        <a:t>Directly responsible to the Chief mate</a:t>
                      </a:r>
                      <a:endParaRPr kumimoji="0" lang="en-US" altLang="en-US" sz="1000" b="1" i="0" u="none" strike="noStrike" cap="none" normalizeH="0" baseline="0" dirty="0" smtClean="0">
                        <a:ln>
                          <a:noFill/>
                        </a:ln>
                        <a:solidFill>
                          <a:srgbClr val="00206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5840">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imes New Roman" pitchFamily="18" charset="0"/>
                          <a:cs typeface="Times New Roman" pitchFamily="18" charset="0"/>
                        </a:rPr>
                        <a:t>2 Able Bodied Seamen</a:t>
                      </a:r>
                      <a:endParaRPr kumimoji="0" lang="en-US" altLang="en-US" sz="1800" b="1" i="0" u="none" strike="noStrike" cap="none" normalizeH="0" baseline="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imes New Roman" pitchFamily="18" charset="0"/>
                          <a:cs typeface="Times New Roman" pitchFamily="18" charset="0"/>
                        </a:rPr>
                        <a:t>Assist as Directed – Sound tanks- make valve adjustments, handle lines and tend the gangway</a:t>
                      </a:r>
                      <a:endParaRPr kumimoji="0" lang="en-US" altLang="en-US" sz="1800" b="1" i="0" u="none" strike="noStrike" cap="none" normalizeH="0" baseline="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2060"/>
                          </a:solidFill>
                          <a:effectLst/>
                          <a:latin typeface="Times New Roman" pitchFamily="18" charset="0"/>
                          <a:cs typeface="Times New Roman" pitchFamily="18" charset="0"/>
                        </a:rPr>
                        <a:t>Responsible to the mate on deck</a:t>
                      </a:r>
                      <a:endParaRPr kumimoji="0" lang="en-US" altLang="en-US" sz="1000" b="1" i="0" u="none" strike="noStrike" cap="none" normalizeH="0" baseline="0" dirty="0" smtClean="0">
                        <a:ln>
                          <a:noFill/>
                        </a:ln>
                        <a:solidFill>
                          <a:srgbClr val="00206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9450">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imes New Roman" pitchFamily="18" charset="0"/>
                          <a:cs typeface="Times New Roman" pitchFamily="18" charset="0"/>
                        </a:rPr>
                        <a:t>Shore Representative / Observer Record keeper</a:t>
                      </a:r>
                      <a:endParaRPr kumimoji="0" lang="en-US" altLang="en-US" sz="1800" b="1" i="0" u="none" strike="noStrike" cap="none" normalizeH="0" baseline="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imes New Roman" pitchFamily="18" charset="0"/>
                          <a:cs typeface="Times New Roman" pitchFamily="18" charset="0"/>
                        </a:rPr>
                        <a:t>Keeps all logs- takes debrief notes- lines up shore- controls cargo flow</a:t>
                      </a:r>
                      <a:endParaRPr kumimoji="0" lang="en-US" altLang="en-US" sz="1800" b="1" i="0" u="none" strike="noStrike" cap="none" normalizeH="0" baseline="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2060"/>
                          </a:solidFill>
                          <a:effectLst/>
                          <a:latin typeface="Times New Roman" pitchFamily="18" charset="0"/>
                          <a:cs typeface="Times New Roman" pitchFamily="18" charset="0"/>
                        </a:rPr>
                        <a:t>responsible to the chief mate</a:t>
                      </a:r>
                      <a:endParaRPr kumimoji="0" lang="en-US" altLang="en-US" sz="1000" b="1" i="0" u="none" strike="noStrike" cap="none" normalizeH="0" baseline="0" dirty="0" smtClean="0">
                        <a:ln>
                          <a:noFill/>
                        </a:ln>
                        <a:solidFill>
                          <a:srgbClr val="00206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imes New Roman" pitchFamily="18" charset="0"/>
                          <a:cs typeface="Times New Roman" pitchFamily="18" charset="0"/>
                        </a:rPr>
                        <a:t>Pumpman</a:t>
                      </a:r>
                      <a:endParaRPr kumimoji="0" lang="en-US" altLang="en-US" sz="1800" b="1" i="0" u="none" strike="noStrike" cap="none" normalizeH="0" baseline="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2060"/>
                          </a:solidFill>
                          <a:effectLst/>
                          <a:latin typeface="Times New Roman" pitchFamily="18" charset="0"/>
                          <a:cs typeface="Times New Roman" pitchFamily="18" charset="0"/>
                        </a:rPr>
                        <a:t>Lines up and operates all shipboard pumps, conducts ballast operations</a:t>
                      </a:r>
                      <a:endParaRPr kumimoji="0" lang="en-US" altLang="en-US" sz="1800" b="1" i="0" u="none" strike="noStrike" cap="none" normalizeH="0" baseline="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rgbClr val="00FFCC"/>
                        </a:buClr>
                        <a:buSzPct val="70000"/>
                        <a:buFont typeface="Wingdings" pitchFamily="2" charset="2"/>
                        <a:defRPr sz="2800">
                          <a:solidFill>
                            <a:schemeClr val="tx1"/>
                          </a:solidFill>
                          <a:latin typeface="Arial Narrow" pitchFamily="34" charset="0"/>
                        </a:defRPr>
                      </a:lvl1pPr>
                      <a:lvl2pPr marL="742950" indent="-285750">
                        <a:spcBef>
                          <a:spcPct val="20000"/>
                        </a:spcBef>
                        <a:buClr>
                          <a:srgbClr val="00FFCC"/>
                        </a:buClr>
                        <a:defRPr sz="2400">
                          <a:solidFill>
                            <a:schemeClr val="tx1"/>
                          </a:solidFill>
                          <a:latin typeface="Arial Narrow" pitchFamily="34" charset="0"/>
                        </a:defRPr>
                      </a:lvl2pPr>
                      <a:lvl3pPr marL="1143000" indent="-228600">
                        <a:spcBef>
                          <a:spcPct val="20000"/>
                        </a:spcBef>
                        <a:buClr>
                          <a:srgbClr val="00FFCC"/>
                        </a:buClr>
                        <a:buSzPct val="65000"/>
                        <a:buFont typeface="Wingdings" pitchFamily="2" charset="2"/>
                        <a:defRPr sz="2000">
                          <a:solidFill>
                            <a:schemeClr val="tx1"/>
                          </a:solidFill>
                          <a:latin typeface="Arial Narrow" pitchFamily="34" charset="0"/>
                        </a:defRPr>
                      </a:lvl3pPr>
                      <a:lvl4pPr marL="1600200" indent="-228600">
                        <a:spcBef>
                          <a:spcPct val="20000"/>
                        </a:spcBef>
                        <a:buClr>
                          <a:srgbClr val="00FFCC"/>
                        </a:buClr>
                        <a:defRPr>
                          <a:solidFill>
                            <a:schemeClr val="tx1"/>
                          </a:solidFill>
                          <a:latin typeface="Arial Narrow" pitchFamily="34" charset="0"/>
                        </a:defRPr>
                      </a:lvl4pPr>
                      <a:lvl5pPr marL="2057400" indent="-228600">
                        <a:spcBef>
                          <a:spcPct val="20000"/>
                        </a:spcBef>
                        <a:buClr>
                          <a:srgbClr val="00FFCC"/>
                        </a:buClr>
                        <a:defRPr>
                          <a:solidFill>
                            <a:schemeClr val="tx1"/>
                          </a:solidFill>
                          <a:latin typeface="Arial Narrow" pitchFamily="34" charset="0"/>
                        </a:defRPr>
                      </a:lvl5pPr>
                      <a:lvl6pPr marL="2514600" indent="-228600" fontAlgn="base">
                        <a:spcBef>
                          <a:spcPct val="20000"/>
                        </a:spcBef>
                        <a:spcAft>
                          <a:spcPct val="0"/>
                        </a:spcAft>
                        <a:buClr>
                          <a:srgbClr val="00FFCC"/>
                        </a:buClr>
                        <a:defRPr>
                          <a:solidFill>
                            <a:schemeClr val="tx1"/>
                          </a:solidFill>
                          <a:latin typeface="Arial Narrow" pitchFamily="34" charset="0"/>
                        </a:defRPr>
                      </a:lvl6pPr>
                      <a:lvl7pPr marL="2971800" indent="-228600" fontAlgn="base">
                        <a:spcBef>
                          <a:spcPct val="20000"/>
                        </a:spcBef>
                        <a:spcAft>
                          <a:spcPct val="0"/>
                        </a:spcAft>
                        <a:buClr>
                          <a:srgbClr val="00FFCC"/>
                        </a:buClr>
                        <a:defRPr>
                          <a:solidFill>
                            <a:schemeClr val="tx1"/>
                          </a:solidFill>
                          <a:latin typeface="Arial Narrow" pitchFamily="34" charset="0"/>
                        </a:defRPr>
                      </a:lvl7pPr>
                      <a:lvl8pPr marL="3429000" indent="-228600" fontAlgn="base">
                        <a:spcBef>
                          <a:spcPct val="20000"/>
                        </a:spcBef>
                        <a:spcAft>
                          <a:spcPct val="0"/>
                        </a:spcAft>
                        <a:buClr>
                          <a:srgbClr val="00FFCC"/>
                        </a:buClr>
                        <a:defRPr>
                          <a:solidFill>
                            <a:schemeClr val="tx1"/>
                          </a:solidFill>
                          <a:latin typeface="Arial Narrow" pitchFamily="34" charset="0"/>
                        </a:defRPr>
                      </a:lvl8pPr>
                      <a:lvl9pPr marL="3886200" indent="-228600" fontAlgn="base">
                        <a:spcBef>
                          <a:spcPct val="20000"/>
                        </a:spcBef>
                        <a:spcAft>
                          <a:spcPct val="0"/>
                        </a:spcAft>
                        <a:buClr>
                          <a:srgbClr val="00FFCC"/>
                        </a:buClr>
                        <a:defRPr>
                          <a:solidFill>
                            <a:schemeClr val="tx1"/>
                          </a:solidFill>
                          <a:latin typeface="Arial Narrow"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2060"/>
                          </a:solidFill>
                          <a:effectLst/>
                          <a:latin typeface="Times New Roman" pitchFamily="18" charset="0"/>
                          <a:cs typeface="Times New Roman" pitchFamily="18" charset="0"/>
                        </a:rPr>
                        <a:t>responsible to the Mate on Deck</a:t>
                      </a:r>
                      <a:endParaRPr kumimoji="0" lang="en-US" altLang="en-US" sz="1800" b="1" i="0" u="none" strike="noStrike" cap="none" normalizeH="0" baseline="0" dirty="0" smtClean="0">
                        <a:ln>
                          <a:noFill/>
                        </a:ln>
                        <a:solidFill>
                          <a:srgbClr val="00206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6897" name="Picture 123" descr="Rp1 020"/>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304800" y="228600"/>
            <a:ext cx="26384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838200" y="2667000"/>
            <a:ext cx="7408863" cy="3451225"/>
          </a:xfrm>
        </p:spPr>
        <p:txBody>
          <a:bodyPr/>
          <a:lstStyle/>
          <a:p>
            <a:pPr eaLnBrk="1" hangingPunct="1"/>
            <a:r>
              <a:rPr lang="en-US" altLang="en-US" smtClean="0">
                <a:solidFill>
                  <a:srgbClr val="002060"/>
                </a:solidFill>
              </a:rPr>
              <a:t>The trick is to blend the educational value of a  simulator with the abilities of the students.</a:t>
            </a:r>
          </a:p>
          <a:p>
            <a:pPr eaLnBrk="1" hangingPunct="1"/>
            <a:r>
              <a:rPr lang="en-US" altLang="en-US" smtClean="0">
                <a:solidFill>
                  <a:srgbClr val="002060"/>
                </a:solidFill>
              </a:rPr>
              <a:t>Students have a knack for technology and can quickly learn to “manipulate” complex systems.  Without gaining a true understanding of the reasoning or direct cause and affect of the process.  </a:t>
            </a:r>
          </a:p>
          <a:p>
            <a:pPr eaLnBrk="1" hangingPunct="1"/>
            <a:endParaRPr lang="en-US" altLang="en-US" smtClean="0">
              <a:solidFill>
                <a:srgbClr val="002060"/>
              </a:solidFill>
            </a:endParaRPr>
          </a:p>
          <a:p>
            <a:pPr eaLnBrk="1" hangingPunct="1"/>
            <a:r>
              <a:rPr lang="en-US" altLang="en-US" smtClean="0">
                <a:solidFill>
                  <a:schemeClr val="bg1"/>
                </a:solidFill>
              </a:rPr>
              <a:t>is happening?</a:t>
            </a:r>
          </a:p>
        </p:txBody>
      </p:sp>
      <p:sp>
        <p:nvSpPr>
          <p:cNvPr id="10243" name="Rectangle 2"/>
          <p:cNvSpPr>
            <a:spLocks noGrp="1" noChangeArrowheads="1"/>
          </p:cNvSpPr>
          <p:nvPr>
            <p:ph type="title"/>
          </p:nvPr>
        </p:nvSpPr>
        <p:spPr/>
        <p:txBody>
          <a:bodyPr/>
          <a:lstStyle/>
          <a:p>
            <a:pPr eaLnBrk="1" hangingPunct="1"/>
            <a:endParaRPr lang="en-US" altLang="en-US" smtClean="0"/>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2324100" y="1828800"/>
            <a:ext cx="6630988" cy="4876800"/>
          </a:xfrm>
        </p:spPr>
        <p:txBody>
          <a:bodyPr rtlCol="0">
            <a:normAutofit fontScale="92500" lnSpcReduction="20000"/>
          </a:bodyPr>
          <a:lstStyle/>
          <a:p>
            <a:pPr marL="274320" indent="-274320" eaLnBrk="1" fontAlgn="auto" hangingPunct="1">
              <a:lnSpc>
                <a:spcPct val="80000"/>
              </a:lnSpc>
              <a:spcAft>
                <a:spcPts val="0"/>
              </a:spcAft>
              <a:defRPr/>
            </a:pPr>
            <a:r>
              <a:rPr lang="en-US" altLang="en-US" sz="1400" b="1" dirty="0" smtClean="0">
                <a:solidFill>
                  <a:srgbClr val="002060"/>
                </a:solidFill>
              </a:rPr>
              <a:t>What worked:</a:t>
            </a:r>
          </a:p>
          <a:p>
            <a:pPr marL="274320" indent="-274320" eaLnBrk="1" fontAlgn="auto" hangingPunct="1">
              <a:lnSpc>
                <a:spcPct val="80000"/>
              </a:lnSpc>
              <a:spcAft>
                <a:spcPts val="0"/>
              </a:spcAft>
              <a:defRPr/>
            </a:pPr>
            <a:endParaRPr lang="en-US" altLang="en-US" sz="1400" b="1" dirty="0" smtClean="0">
              <a:solidFill>
                <a:srgbClr val="002060"/>
              </a:solidFill>
            </a:endParaRPr>
          </a:p>
          <a:p>
            <a:pPr marL="274320" indent="-274320" eaLnBrk="1" fontAlgn="auto" hangingPunct="1">
              <a:lnSpc>
                <a:spcPct val="80000"/>
              </a:lnSpc>
              <a:spcAft>
                <a:spcPts val="0"/>
              </a:spcAft>
              <a:defRPr/>
            </a:pPr>
            <a:r>
              <a:rPr lang="en-US" altLang="en-US" sz="1600" dirty="0" smtClean="0">
                <a:solidFill>
                  <a:srgbClr val="002060"/>
                </a:solidFill>
              </a:rPr>
              <a:t>Good Communication between Chief mate and Deck mate </a:t>
            </a:r>
            <a:r>
              <a:rPr lang="en-US" altLang="en-US" sz="1600" dirty="0" smtClean="0">
                <a:solidFill>
                  <a:srgbClr val="FF0000"/>
                </a:solidFill>
              </a:rPr>
              <a:t>(In what way?)</a:t>
            </a:r>
          </a:p>
          <a:p>
            <a:pPr marL="274320" indent="-274320" eaLnBrk="1" fontAlgn="auto" hangingPunct="1">
              <a:lnSpc>
                <a:spcPct val="80000"/>
              </a:lnSpc>
              <a:spcAft>
                <a:spcPts val="0"/>
              </a:spcAft>
              <a:defRPr/>
            </a:pPr>
            <a:r>
              <a:rPr lang="en-US" altLang="en-US" sz="1600" dirty="0" smtClean="0">
                <a:solidFill>
                  <a:srgbClr val="002060"/>
                </a:solidFill>
              </a:rPr>
              <a:t>AB's carried out direction as best they could </a:t>
            </a:r>
            <a:r>
              <a:rPr lang="en-US" altLang="en-US" sz="1600" dirty="0" smtClean="0">
                <a:solidFill>
                  <a:srgbClr val="FF0000"/>
                </a:solidFill>
              </a:rPr>
              <a:t>(leads to a discussion for clarity)</a:t>
            </a:r>
          </a:p>
          <a:p>
            <a:pPr marL="274320" indent="-274320" eaLnBrk="1" fontAlgn="auto" hangingPunct="1">
              <a:lnSpc>
                <a:spcPct val="80000"/>
              </a:lnSpc>
              <a:spcAft>
                <a:spcPts val="0"/>
              </a:spcAft>
              <a:defRPr/>
            </a:pPr>
            <a:r>
              <a:rPr lang="en-US" altLang="en-US" sz="1600" dirty="0" smtClean="0">
                <a:solidFill>
                  <a:srgbClr val="002060"/>
                </a:solidFill>
              </a:rPr>
              <a:t>Chain of command was understood </a:t>
            </a:r>
          </a:p>
          <a:p>
            <a:pPr marL="274320" indent="-274320" eaLnBrk="1" fontAlgn="auto" hangingPunct="1">
              <a:lnSpc>
                <a:spcPct val="80000"/>
              </a:lnSpc>
              <a:spcAft>
                <a:spcPts val="0"/>
              </a:spcAft>
              <a:defRPr/>
            </a:pPr>
            <a:r>
              <a:rPr lang="en-US" altLang="en-US" sz="1600" dirty="0" smtClean="0">
                <a:solidFill>
                  <a:srgbClr val="002060"/>
                </a:solidFill>
              </a:rPr>
              <a:t>Team worked well with each other </a:t>
            </a:r>
            <a:r>
              <a:rPr lang="en-US" altLang="en-US" sz="1600" dirty="0">
                <a:solidFill>
                  <a:srgbClr val="FF0000"/>
                </a:solidFill>
              </a:rPr>
              <a:t>(In what way?)</a:t>
            </a:r>
          </a:p>
          <a:p>
            <a:pPr marL="274320" indent="-274320" eaLnBrk="1" fontAlgn="auto" hangingPunct="1">
              <a:lnSpc>
                <a:spcPct val="80000"/>
              </a:lnSpc>
              <a:spcAft>
                <a:spcPts val="0"/>
              </a:spcAft>
              <a:defRPr/>
            </a:pPr>
            <a:r>
              <a:rPr lang="en-US" altLang="en-US" sz="1600" dirty="0" smtClean="0">
                <a:solidFill>
                  <a:srgbClr val="002060"/>
                </a:solidFill>
              </a:rPr>
              <a:t>Shore communications and use of shores ability to slow flow</a:t>
            </a:r>
          </a:p>
          <a:p>
            <a:pPr marL="0" indent="0" eaLnBrk="1" fontAlgn="auto" hangingPunct="1">
              <a:lnSpc>
                <a:spcPct val="80000"/>
              </a:lnSpc>
              <a:spcAft>
                <a:spcPts val="0"/>
              </a:spcAft>
              <a:buFont typeface="Symbol" pitchFamily="18" charset="2"/>
              <a:buNone/>
              <a:defRPr/>
            </a:pPr>
            <a:endParaRPr lang="en-US" altLang="en-US" sz="1600" dirty="0" smtClean="0">
              <a:solidFill>
                <a:srgbClr val="002060"/>
              </a:solidFill>
            </a:endParaRPr>
          </a:p>
          <a:p>
            <a:pPr marL="274320" indent="-274320" eaLnBrk="1" fontAlgn="auto" hangingPunct="1">
              <a:lnSpc>
                <a:spcPct val="80000"/>
              </a:lnSpc>
              <a:spcAft>
                <a:spcPts val="0"/>
              </a:spcAft>
              <a:defRPr/>
            </a:pPr>
            <a:r>
              <a:rPr lang="en-US" altLang="en-US" sz="1400" b="1" dirty="0" smtClean="0">
                <a:solidFill>
                  <a:srgbClr val="002060"/>
                </a:solidFill>
              </a:rPr>
              <a:t>What didn’t work:</a:t>
            </a:r>
          </a:p>
          <a:p>
            <a:pPr marL="274320" indent="-274320" eaLnBrk="1" fontAlgn="auto" hangingPunct="1">
              <a:lnSpc>
                <a:spcPct val="80000"/>
              </a:lnSpc>
              <a:spcAft>
                <a:spcPts val="0"/>
              </a:spcAft>
              <a:defRPr/>
            </a:pPr>
            <a:endParaRPr lang="en-US" altLang="en-US" sz="1400" b="1" dirty="0" smtClean="0">
              <a:solidFill>
                <a:srgbClr val="002060"/>
              </a:solidFill>
            </a:endParaRPr>
          </a:p>
          <a:p>
            <a:pPr marL="274320" indent="-274320" eaLnBrk="1" fontAlgn="auto" hangingPunct="1">
              <a:lnSpc>
                <a:spcPct val="80000"/>
              </a:lnSpc>
              <a:spcAft>
                <a:spcPts val="0"/>
              </a:spcAft>
              <a:defRPr/>
            </a:pPr>
            <a:r>
              <a:rPr lang="en-US" altLang="en-US" sz="1600" dirty="0" smtClean="0">
                <a:solidFill>
                  <a:srgbClr val="002060"/>
                </a:solidFill>
              </a:rPr>
              <a:t>AB's  were left out of the bigger picture, which might have given them a chance to think </a:t>
            </a:r>
            <a:r>
              <a:rPr lang="en-US" altLang="en-US" sz="1600" dirty="0">
                <a:solidFill>
                  <a:srgbClr val="002060"/>
                </a:solidFill>
              </a:rPr>
              <a:t>ahead </a:t>
            </a:r>
            <a:r>
              <a:rPr lang="en-US" altLang="en-US" sz="1600" dirty="0">
                <a:solidFill>
                  <a:srgbClr val="FF0000"/>
                </a:solidFill>
              </a:rPr>
              <a:t>(leads to a discussion for clarity)</a:t>
            </a:r>
            <a:endParaRPr lang="en-US" altLang="en-US" sz="1600" dirty="0" smtClean="0">
              <a:solidFill>
                <a:srgbClr val="FF0000"/>
              </a:solidFill>
            </a:endParaRPr>
          </a:p>
          <a:p>
            <a:pPr marL="274320" indent="-274320" eaLnBrk="1" fontAlgn="auto" hangingPunct="1">
              <a:lnSpc>
                <a:spcPct val="80000"/>
              </a:lnSpc>
              <a:spcAft>
                <a:spcPts val="0"/>
              </a:spcAft>
              <a:defRPr/>
            </a:pPr>
            <a:r>
              <a:rPr lang="en-US" altLang="en-US" sz="1600" dirty="0" smtClean="0">
                <a:solidFill>
                  <a:srgbClr val="002060"/>
                </a:solidFill>
              </a:rPr>
              <a:t>Start and stop times should have been more staggered</a:t>
            </a:r>
          </a:p>
          <a:p>
            <a:pPr marL="274320" indent="-274320" eaLnBrk="1" fontAlgn="auto" hangingPunct="1">
              <a:lnSpc>
                <a:spcPct val="80000"/>
              </a:lnSpc>
              <a:spcAft>
                <a:spcPts val="0"/>
              </a:spcAft>
              <a:defRPr/>
            </a:pPr>
            <a:r>
              <a:rPr lang="en-US" altLang="en-US" sz="1600" dirty="0" smtClean="0">
                <a:solidFill>
                  <a:srgbClr val="002060"/>
                </a:solidFill>
              </a:rPr>
              <a:t>Had one safety tank for two types of cargo (weren't used)</a:t>
            </a:r>
          </a:p>
          <a:p>
            <a:pPr marL="274320" indent="-274320" eaLnBrk="1" fontAlgn="auto" hangingPunct="1">
              <a:lnSpc>
                <a:spcPct val="80000"/>
              </a:lnSpc>
              <a:spcAft>
                <a:spcPts val="0"/>
              </a:spcAft>
              <a:defRPr/>
            </a:pPr>
            <a:r>
              <a:rPr lang="en-US" altLang="en-US" sz="1600" dirty="0" smtClean="0">
                <a:solidFill>
                  <a:srgbClr val="002060"/>
                </a:solidFill>
              </a:rPr>
              <a:t>Missed valve on initial line up </a:t>
            </a:r>
            <a:r>
              <a:rPr lang="en-US" altLang="en-US" sz="1600" dirty="0" smtClean="0">
                <a:solidFill>
                  <a:srgbClr val="FF0000"/>
                </a:solidFill>
              </a:rPr>
              <a:t>(How can that be avoided?)</a:t>
            </a:r>
          </a:p>
          <a:p>
            <a:pPr marL="274320" indent="-274320" eaLnBrk="1" fontAlgn="auto" hangingPunct="1">
              <a:lnSpc>
                <a:spcPct val="80000"/>
              </a:lnSpc>
              <a:spcAft>
                <a:spcPts val="0"/>
              </a:spcAft>
              <a:defRPr/>
            </a:pPr>
            <a:r>
              <a:rPr lang="en-US" altLang="en-US" sz="1600" dirty="0" smtClean="0">
                <a:solidFill>
                  <a:srgbClr val="002060"/>
                </a:solidFill>
              </a:rPr>
              <a:t>AB's were too busy to make judgment when needed </a:t>
            </a:r>
            <a:r>
              <a:rPr lang="en-US" altLang="en-US" sz="1600" dirty="0">
                <a:solidFill>
                  <a:srgbClr val="FF0000"/>
                </a:solidFill>
              </a:rPr>
              <a:t>(leads to a discussion for clarity)</a:t>
            </a:r>
          </a:p>
          <a:p>
            <a:pPr marL="274320" indent="-274320" eaLnBrk="1" fontAlgn="auto" hangingPunct="1">
              <a:lnSpc>
                <a:spcPct val="80000"/>
              </a:lnSpc>
              <a:spcAft>
                <a:spcPts val="0"/>
              </a:spcAft>
              <a:defRPr/>
            </a:pPr>
            <a:endParaRPr lang="en-US" altLang="en-US" sz="1600" dirty="0" smtClean="0">
              <a:solidFill>
                <a:srgbClr val="002060"/>
              </a:solidFill>
            </a:endParaRPr>
          </a:p>
          <a:p>
            <a:pPr marL="274320" indent="-274320" eaLnBrk="1" fontAlgn="auto" hangingPunct="1">
              <a:lnSpc>
                <a:spcPct val="80000"/>
              </a:lnSpc>
              <a:spcAft>
                <a:spcPts val="0"/>
              </a:spcAft>
              <a:defRPr/>
            </a:pPr>
            <a:endParaRPr lang="en-US" altLang="en-US" sz="1600" dirty="0" smtClean="0">
              <a:solidFill>
                <a:srgbClr val="002060"/>
              </a:solidFill>
            </a:endParaRPr>
          </a:p>
          <a:p>
            <a:pPr marL="274320" indent="-274320" eaLnBrk="1" fontAlgn="auto" hangingPunct="1">
              <a:lnSpc>
                <a:spcPct val="80000"/>
              </a:lnSpc>
              <a:spcAft>
                <a:spcPts val="0"/>
              </a:spcAft>
              <a:defRPr/>
            </a:pPr>
            <a:r>
              <a:rPr lang="en-US" altLang="en-US" sz="1400" b="1" dirty="0" smtClean="0">
                <a:solidFill>
                  <a:srgbClr val="002060"/>
                </a:solidFill>
              </a:rPr>
              <a:t>Improvements:</a:t>
            </a:r>
          </a:p>
          <a:p>
            <a:pPr marL="274320" indent="-274320" eaLnBrk="1" fontAlgn="auto" hangingPunct="1">
              <a:lnSpc>
                <a:spcPct val="80000"/>
              </a:lnSpc>
              <a:spcAft>
                <a:spcPts val="0"/>
              </a:spcAft>
              <a:defRPr/>
            </a:pPr>
            <a:endParaRPr lang="en-US" altLang="en-US" sz="1400" b="1" dirty="0" smtClean="0">
              <a:solidFill>
                <a:srgbClr val="002060"/>
              </a:solidFill>
            </a:endParaRPr>
          </a:p>
          <a:p>
            <a:pPr marL="274320" indent="-274320" eaLnBrk="1" fontAlgn="auto" hangingPunct="1">
              <a:lnSpc>
                <a:spcPct val="80000"/>
              </a:lnSpc>
              <a:spcAft>
                <a:spcPts val="0"/>
              </a:spcAft>
              <a:defRPr/>
            </a:pPr>
            <a:r>
              <a:rPr lang="en-US" altLang="en-US" sz="1600" dirty="0" smtClean="0">
                <a:solidFill>
                  <a:srgbClr val="002060"/>
                </a:solidFill>
              </a:rPr>
              <a:t>Need to tend lines </a:t>
            </a:r>
          </a:p>
          <a:p>
            <a:pPr marL="274320" indent="-274320" eaLnBrk="1" fontAlgn="auto" hangingPunct="1">
              <a:lnSpc>
                <a:spcPct val="80000"/>
              </a:lnSpc>
              <a:spcAft>
                <a:spcPts val="0"/>
              </a:spcAft>
              <a:defRPr/>
            </a:pPr>
            <a:r>
              <a:rPr lang="en-US" altLang="en-US" sz="1600" dirty="0" smtClean="0">
                <a:solidFill>
                  <a:srgbClr val="002060"/>
                </a:solidFill>
              </a:rPr>
              <a:t>Overall system understanding</a:t>
            </a:r>
          </a:p>
          <a:p>
            <a:pPr marL="274320" indent="-274320" eaLnBrk="1" fontAlgn="auto" hangingPunct="1">
              <a:lnSpc>
                <a:spcPct val="80000"/>
              </a:lnSpc>
              <a:spcAft>
                <a:spcPts val="0"/>
              </a:spcAft>
              <a:defRPr/>
            </a:pPr>
            <a:r>
              <a:rPr lang="en-US" altLang="en-US" sz="1600" dirty="0" smtClean="0">
                <a:solidFill>
                  <a:srgbClr val="002060"/>
                </a:solidFill>
              </a:rPr>
              <a:t>Communicating overall picture to AB's</a:t>
            </a:r>
          </a:p>
        </p:txBody>
      </p:sp>
      <p:sp>
        <p:nvSpPr>
          <p:cNvPr id="37891" name="Rectangle 2"/>
          <p:cNvSpPr>
            <a:spLocks noGrp="1" noChangeArrowheads="1"/>
          </p:cNvSpPr>
          <p:nvPr>
            <p:ph type="title"/>
          </p:nvPr>
        </p:nvSpPr>
        <p:spPr/>
        <p:txBody>
          <a:bodyPr/>
          <a:lstStyle/>
          <a:p>
            <a:pPr eaLnBrk="1" hangingPunct="1"/>
            <a:r>
              <a:rPr lang="en-US" altLang="en-US" smtClean="0"/>
              <a:t>Observer’s Debrief Notes</a:t>
            </a:r>
          </a:p>
        </p:txBody>
      </p:sp>
      <p:pic>
        <p:nvPicPr>
          <p:cNvPr id="37892" name="Picture 4" descr="Rp1 018"/>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381000" y="1676400"/>
            <a:ext cx="1943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143000" y="457200"/>
          <a:ext cx="7315200" cy="5924550"/>
        </p:xfrm>
        <a:graphic>
          <a:graphicData uri="http://schemas.openxmlformats.org/drawingml/2006/table">
            <a:tbl>
              <a:tblPr>
                <a:tableStyleId>{5C22544A-7EE6-4342-B048-85BDC9FD1C3A}</a:tableStyleId>
              </a:tblPr>
              <a:tblGrid>
                <a:gridCol w="1752601"/>
                <a:gridCol w="1066800"/>
                <a:gridCol w="226283"/>
                <a:gridCol w="455088"/>
                <a:gridCol w="455088"/>
                <a:gridCol w="227544"/>
                <a:gridCol w="236197"/>
                <a:gridCol w="847701"/>
                <a:gridCol w="227544"/>
                <a:gridCol w="227544"/>
                <a:gridCol w="227544"/>
                <a:gridCol w="227544"/>
                <a:gridCol w="227544"/>
                <a:gridCol w="227544"/>
                <a:gridCol w="227544"/>
                <a:gridCol w="227544"/>
                <a:gridCol w="227544"/>
              </a:tblGrid>
              <a:tr h="152411">
                <a:tc>
                  <a:txBody>
                    <a:bodyPr/>
                    <a:lstStyle/>
                    <a:p>
                      <a:pPr marL="0" marR="0" algn="l">
                        <a:spcBef>
                          <a:spcPts val="0"/>
                        </a:spcBef>
                        <a:spcAft>
                          <a:spcPts val="0"/>
                        </a:spcAft>
                      </a:pPr>
                      <a:r>
                        <a:rPr lang="en-US" sz="1000" kern="0" dirty="0">
                          <a:solidFill>
                            <a:schemeClr val="tx1"/>
                          </a:solidFill>
                          <a:effectLst/>
                        </a:rPr>
                        <a:t>Port LOG</a:t>
                      </a:r>
                      <a:endParaRPr lang="en-US" sz="1000" b="1" kern="0" dirty="0">
                        <a:solidFill>
                          <a:schemeClr val="tx1"/>
                        </a:solidFill>
                        <a:effectLst/>
                        <a:latin typeface="Times New Roman"/>
                      </a:endParaRPr>
                    </a:p>
                  </a:txBody>
                  <a:tcPr marL="19269" marR="19269" marT="0" marB="0">
                    <a:solidFill>
                      <a:schemeClr val="accent2">
                        <a:lumMod val="20000"/>
                        <a:lumOff val="80000"/>
                      </a:schemeClr>
                    </a:solidFill>
                  </a:tcPr>
                </a:tc>
                <a:tc gridSpan="6">
                  <a:txBody>
                    <a:bodyPr/>
                    <a:lstStyle/>
                    <a:p>
                      <a:pPr marL="0" marR="0" algn="l">
                        <a:spcBef>
                          <a:spcPts val="0"/>
                        </a:spcBef>
                        <a:spcAft>
                          <a:spcPts val="0"/>
                        </a:spcAft>
                      </a:pPr>
                      <a:r>
                        <a:rPr lang="en-US" sz="1000">
                          <a:solidFill>
                            <a:schemeClr val="tx1"/>
                          </a:solidFill>
                          <a:effectLst/>
                        </a:rPr>
                        <a:t>OSG 350 </a:t>
                      </a:r>
                      <a:endParaRPr lang="en-US" sz="1000" b="1">
                        <a:solidFill>
                          <a:schemeClr val="tx1"/>
                        </a:solidFill>
                        <a:effectLst/>
                        <a:latin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l">
                        <a:spcBef>
                          <a:spcPts val="0"/>
                        </a:spcBef>
                        <a:spcAft>
                          <a:spcPts val="0"/>
                        </a:spcAft>
                      </a:pPr>
                      <a:r>
                        <a:rPr lang="en-US" sz="1000" dirty="0">
                          <a:solidFill>
                            <a:schemeClr val="tx1"/>
                          </a:solidFill>
                          <a:effectLst/>
                        </a:rPr>
                        <a:t>Date</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pPr marL="0" marR="0" algn="l">
                        <a:spcBef>
                          <a:spcPts val="0"/>
                        </a:spcBef>
                        <a:spcAft>
                          <a:spcPts val="0"/>
                        </a:spcAft>
                      </a:pPr>
                      <a:endParaRPr lang="en-US" sz="1000">
                        <a:effectLst/>
                        <a:latin typeface="Times New Roman"/>
                        <a:ea typeface="Times New Roman"/>
                      </a:endParaRPr>
                    </a:p>
                  </a:txBody>
                  <a:tcPr marL="19269" marR="19269" marT="0" marB="0"/>
                </a:tc>
                <a:tc hMerge="1">
                  <a:txBody>
                    <a:bodyPr/>
                    <a:lstStyle/>
                    <a:p>
                      <a:endParaRPr lang="en-US"/>
                    </a:p>
                  </a:txBody>
                  <a:tcPr/>
                </a:tc>
                <a:tc hMerge="1">
                  <a:txBody>
                    <a:bodyPr/>
                    <a:lstStyle/>
                    <a:p>
                      <a:endParaRPr lang="en-US"/>
                    </a:p>
                  </a:txBody>
                  <a:tcPr/>
                </a:tc>
                <a:tc gridSpan="4">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r>
              <a:tr h="152411">
                <a:tc>
                  <a:txBody>
                    <a:bodyPr/>
                    <a:lstStyle/>
                    <a:p>
                      <a:pPr marL="0" marR="0" algn="l">
                        <a:spcBef>
                          <a:spcPts val="0"/>
                        </a:spcBef>
                        <a:spcAft>
                          <a:spcPts val="0"/>
                        </a:spcAft>
                      </a:pPr>
                      <a:r>
                        <a:rPr lang="en-US" sz="1000" dirty="0">
                          <a:solidFill>
                            <a:schemeClr val="tx1"/>
                          </a:solidFill>
                          <a:effectLst/>
                        </a:rPr>
                        <a:t>Arrival/NOR</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5">
                  <a:txBody>
                    <a:bodyPr/>
                    <a:lstStyle/>
                    <a:p>
                      <a:pPr marL="0" marR="0" algn="l">
                        <a:spcBef>
                          <a:spcPts val="0"/>
                        </a:spcBef>
                        <a:spcAft>
                          <a:spcPts val="0"/>
                        </a:spcAft>
                      </a:pPr>
                      <a:r>
                        <a:rPr lang="en-US" sz="1000">
                          <a:solidFill>
                            <a:schemeClr val="tx1"/>
                          </a:solidFill>
                          <a:effectLst/>
                        </a:rPr>
                        <a:t>Tugs A/s</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8">
                  <a:txBody>
                    <a:bodyPr/>
                    <a:lstStyle/>
                    <a:p>
                      <a:pPr marL="0" marR="0" algn="l">
                        <a:spcBef>
                          <a:spcPts val="0"/>
                        </a:spcBef>
                        <a:spcAft>
                          <a:spcPts val="0"/>
                        </a:spcAft>
                      </a:pPr>
                      <a:r>
                        <a:rPr lang="en-US" sz="1000">
                          <a:solidFill>
                            <a:schemeClr val="tx1"/>
                          </a:solidFill>
                          <a:effectLst/>
                        </a:rPr>
                        <a:t>Tugs A/w</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pPr marL="0" marR="0" algn="l">
                        <a:spcBef>
                          <a:spcPts val="0"/>
                        </a:spcBef>
                        <a:spcAft>
                          <a:spcPts val="0"/>
                        </a:spcAft>
                      </a:pPr>
                      <a:endParaRPr lang="en-US" sz="1000">
                        <a:effectLst/>
                        <a:latin typeface="Times New Roman"/>
                        <a:ea typeface="Times New Roman"/>
                      </a:endParaRPr>
                    </a:p>
                  </a:txBody>
                  <a:tcPr marL="19269" marR="1926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r>
              <a:tr h="152411">
                <a:tc>
                  <a:txBody>
                    <a:bodyPr/>
                    <a:lstStyle/>
                    <a:p>
                      <a:pPr marL="0" marR="0" algn="l">
                        <a:spcBef>
                          <a:spcPts val="0"/>
                        </a:spcBef>
                        <a:spcAft>
                          <a:spcPts val="0"/>
                        </a:spcAft>
                      </a:pPr>
                      <a:r>
                        <a:rPr lang="en-US" sz="1000" dirty="0">
                          <a:solidFill>
                            <a:schemeClr val="tx1"/>
                          </a:solidFill>
                          <a:effectLst/>
                        </a:rPr>
                        <a:t>Pilot Ab</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6">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pPr marL="0" marR="0" algn="l">
                        <a:spcBef>
                          <a:spcPts val="0"/>
                        </a:spcBef>
                        <a:spcAft>
                          <a:spcPts val="0"/>
                        </a:spcAft>
                      </a:pPr>
                      <a:endParaRPr lang="en-US" sz="1000">
                        <a:effectLst/>
                        <a:latin typeface="Times New Roman"/>
                        <a:ea typeface="Times New Roman"/>
                      </a:endParaRPr>
                    </a:p>
                  </a:txBody>
                  <a:tcPr marL="19269" marR="1926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gridSpan="2">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r>
              <a:tr h="152411">
                <a:tc>
                  <a:txBody>
                    <a:bodyPr/>
                    <a:lstStyle/>
                    <a:p>
                      <a:pPr marL="0" marR="0" algn="l">
                        <a:spcBef>
                          <a:spcPts val="0"/>
                        </a:spcBef>
                        <a:spcAft>
                          <a:spcPts val="0"/>
                        </a:spcAft>
                      </a:pPr>
                      <a:r>
                        <a:rPr lang="en-US" sz="1000" dirty="0">
                          <a:solidFill>
                            <a:schemeClr val="tx1"/>
                          </a:solidFill>
                          <a:effectLst/>
                        </a:rPr>
                        <a:t>All Fast</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6">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pPr marL="0" marR="0" algn="l">
                        <a:spcBef>
                          <a:spcPts val="0"/>
                        </a:spcBef>
                        <a:spcAft>
                          <a:spcPts val="0"/>
                        </a:spcAft>
                      </a:pPr>
                      <a:endParaRPr lang="en-US" sz="1000">
                        <a:effectLst/>
                        <a:latin typeface="Times New Roman"/>
                        <a:ea typeface="Times New Roman"/>
                      </a:endParaRPr>
                    </a:p>
                  </a:txBody>
                  <a:tcPr marL="19269" marR="1926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gridSpan="2">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r>
              <a:tr h="152411">
                <a:tc>
                  <a:txBody>
                    <a:bodyPr/>
                    <a:lstStyle/>
                    <a:p>
                      <a:pPr marL="0" marR="0" algn="l">
                        <a:spcBef>
                          <a:spcPts val="0"/>
                        </a:spcBef>
                        <a:spcAft>
                          <a:spcPts val="0"/>
                        </a:spcAft>
                      </a:pPr>
                      <a:r>
                        <a:rPr lang="en-US" sz="1000" dirty="0">
                          <a:solidFill>
                            <a:schemeClr val="tx1"/>
                          </a:solidFill>
                          <a:effectLst/>
                        </a:rPr>
                        <a:t>Com. Inspection</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6">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pPr marL="0" marR="0" algn="l">
                        <a:spcBef>
                          <a:spcPts val="0"/>
                        </a:spcBef>
                        <a:spcAft>
                          <a:spcPts val="0"/>
                        </a:spcAft>
                      </a:pPr>
                      <a:endParaRPr lang="en-US" sz="1000">
                        <a:effectLst/>
                        <a:latin typeface="Times New Roman"/>
                        <a:ea typeface="Times New Roman"/>
                      </a:endParaRPr>
                    </a:p>
                  </a:txBody>
                  <a:tcPr marL="19269" marR="1926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gridSpan="2">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r>
              <a:tr h="181532">
                <a:tc>
                  <a:txBody>
                    <a:bodyPr/>
                    <a:lstStyle/>
                    <a:p>
                      <a:pPr marL="0" marR="0" algn="l">
                        <a:spcBef>
                          <a:spcPts val="0"/>
                        </a:spcBef>
                        <a:spcAft>
                          <a:spcPts val="0"/>
                        </a:spcAft>
                      </a:pPr>
                      <a:r>
                        <a:rPr lang="en-US" sz="1000" dirty="0">
                          <a:solidFill>
                            <a:schemeClr val="tx1"/>
                          </a:solidFill>
                          <a:effectLst/>
                        </a:rPr>
                        <a:t>Dry Cert</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a:solidFill>
                            <a:schemeClr val="tx1"/>
                          </a:solidFill>
                          <a:effectLst/>
                        </a:rPr>
                        <a:t>Cargo 1</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Cargo 2</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dirty="0">
                          <a:solidFill>
                            <a:schemeClr val="tx1"/>
                          </a:solidFill>
                          <a:effectLst/>
                        </a:rPr>
                        <a:t>Cargo 3</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5">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9606">
                <a:tc>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a:txBody>
                    <a:bodyPr/>
                    <a:lstStyle/>
                    <a:p>
                      <a:pPr marL="0" marR="0" algn="l">
                        <a:spcBef>
                          <a:spcPts val="0"/>
                        </a:spcBef>
                        <a:spcAft>
                          <a:spcPts val="0"/>
                        </a:spcAft>
                      </a:pPr>
                      <a:r>
                        <a:rPr lang="en-US" sz="1000">
                          <a:solidFill>
                            <a:schemeClr val="tx1"/>
                          </a:solidFill>
                          <a:effectLst/>
                        </a:rPr>
                        <a:t>Type/Cargo</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5">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9606">
                <a:tc rowSpan="10">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a:txBody>
                    <a:bodyPr/>
                    <a:lstStyle/>
                    <a:p>
                      <a:pPr marL="0" marR="0" algn="l">
                        <a:spcBef>
                          <a:spcPts val="0"/>
                        </a:spcBef>
                        <a:spcAft>
                          <a:spcPts val="0"/>
                        </a:spcAft>
                      </a:pPr>
                      <a:r>
                        <a:rPr lang="en-US" sz="1000">
                          <a:solidFill>
                            <a:schemeClr val="tx1"/>
                          </a:solidFill>
                          <a:effectLst/>
                        </a:rPr>
                        <a:t>Hoses ON</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5">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9927">
                <a:tc vMerge="1">
                  <a:txBody>
                    <a:bodyPr/>
                    <a:lstStyle/>
                    <a:p>
                      <a:endParaRPr lang="en-US"/>
                    </a:p>
                  </a:txBody>
                  <a:tcPr/>
                </a:tc>
                <a:tc>
                  <a:txBody>
                    <a:bodyPr/>
                    <a:lstStyle/>
                    <a:p>
                      <a:pPr marL="0" marR="0" algn="l">
                        <a:spcBef>
                          <a:spcPts val="0"/>
                        </a:spcBef>
                        <a:spcAft>
                          <a:spcPts val="0"/>
                        </a:spcAft>
                      </a:pPr>
                      <a:r>
                        <a:rPr lang="en-US" sz="1000" dirty="0">
                          <a:solidFill>
                            <a:schemeClr val="tx1"/>
                          </a:solidFill>
                          <a:effectLst/>
                        </a:rPr>
                        <a:t>Commence Cargo</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endParaRPr lang="en-US" sz="1000" dirty="0">
                        <a:solidFill>
                          <a:schemeClr val="tx1"/>
                        </a:solidFill>
                        <a:effectLst/>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5">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11">
                <a:tc vMerge="1">
                  <a:txBody>
                    <a:bodyPr/>
                    <a:lstStyle/>
                    <a:p>
                      <a:endParaRPr lang="en-US"/>
                    </a:p>
                  </a:txBody>
                  <a:tcPr/>
                </a:tc>
                <a:tc>
                  <a:txBody>
                    <a:bodyPr/>
                    <a:lstStyle/>
                    <a:p>
                      <a:pPr marL="0" marR="0" algn="l">
                        <a:spcBef>
                          <a:spcPts val="0"/>
                        </a:spcBef>
                        <a:spcAft>
                          <a:spcPts val="0"/>
                        </a:spcAft>
                      </a:pPr>
                      <a:r>
                        <a:rPr lang="en-US" sz="1000" dirty="0">
                          <a:solidFill>
                            <a:schemeClr val="tx1"/>
                          </a:solidFill>
                          <a:effectLst/>
                        </a:rPr>
                        <a:t>Stop</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5">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404">
                <a:tc vMerge="1">
                  <a:txBody>
                    <a:bodyPr/>
                    <a:lstStyle/>
                    <a:p>
                      <a:endParaRPr lang="en-US"/>
                    </a:p>
                  </a:txBody>
                  <a:tcPr/>
                </a:tc>
                <a:tc>
                  <a:txBody>
                    <a:bodyPr/>
                    <a:lstStyle/>
                    <a:p>
                      <a:pPr marL="0" marR="0" algn="l">
                        <a:spcBef>
                          <a:spcPts val="0"/>
                        </a:spcBef>
                        <a:spcAft>
                          <a:spcPts val="0"/>
                        </a:spcAft>
                      </a:pPr>
                      <a:r>
                        <a:rPr lang="en-US" sz="1000" dirty="0">
                          <a:solidFill>
                            <a:schemeClr val="tx1"/>
                          </a:solidFill>
                          <a:effectLst/>
                        </a:rPr>
                        <a:t>Resume</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5">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11">
                <a:tc vMerge="1">
                  <a:txBody>
                    <a:bodyPr/>
                    <a:lstStyle/>
                    <a:p>
                      <a:endParaRPr lang="en-US"/>
                    </a:p>
                  </a:txBody>
                  <a:tcPr/>
                </a:tc>
                <a:tc>
                  <a:txBody>
                    <a:bodyPr/>
                    <a:lstStyle/>
                    <a:p>
                      <a:pPr marL="0" marR="0" algn="l">
                        <a:spcBef>
                          <a:spcPts val="0"/>
                        </a:spcBef>
                        <a:spcAft>
                          <a:spcPts val="0"/>
                        </a:spcAft>
                      </a:pPr>
                      <a:r>
                        <a:rPr lang="en-US" sz="1000" dirty="0">
                          <a:solidFill>
                            <a:schemeClr val="tx1"/>
                          </a:solidFill>
                          <a:effectLst/>
                        </a:rPr>
                        <a:t>Stop</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5">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404">
                <a:tc vMerge="1">
                  <a:txBody>
                    <a:bodyPr/>
                    <a:lstStyle/>
                    <a:p>
                      <a:endParaRPr lang="en-US"/>
                    </a:p>
                  </a:txBody>
                  <a:tcPr/>
                </a:tc>
                <a:tc>
                  <a:txBody>
                    <a:bodyPr/>
                    <a:lstStyle/>
                    <a:p>
                      <a:pPr marL="0" marR="0" algn="l">
                        <a:spcBef>
                          <a:spcPts val="0"/>
                        </a:spcBef>
                        <a:spcAft>
                          <a:spcPts val="0"/>
                        </a:spcAft>
                      </a:pPr>
                      <a:r>
                        <a:rPr lang="en-US" sz="1000" dirty="0">
                          <a:solidFill>
                            <a:schemeClr val="tx1"/>
                          </a:solidFill>
                          <a:effectLst/>
                        </a:rPr>
                        <a:t>Resume</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5">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2808">
                <a:tc vMerge="1">
                  <a:txBody>
                    <a:bodyPr/>
                    <a:lstStyle/>
                    <a:p>
                      <a:endParaRPr lang="en-US"/>
                    </a:p>
                  </a:txBody>
                  <a:tcPr/>
                </a:tc>
                <a:tc>
                  <a:txBody>
                    <a:bodyPr/>
                    <a:lstStyle/>
                    <a:p>
                      <a:pPr marL="0" marR="0" algn="l">
                        <a:spcBef>
                          <a:spcPts val="0"/>
                        </a:spcBef>
                        <a:spcAft>
                          <a:spcPts val="0"/>
                        </a:spcAft>
                      </a:pPr>
                      <a:r>
                        <a:rPr lang="en-US" sz="1000">
                          <a:solidFill>
                            <a:schemeClr val="tx1"/>
                          </a:solidFill>
                          <a:effectLst/>
                        </a:rPr>
                        <a:t>Finish Cargo</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5">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9606">
                <a:tc vMerge="1">
                  <a:txBody>
                    <a:bodyPr/>
                    <a:lstStyle/>
                    <a:p>
                      <a:endParaRPr lang="en-US"/>
                    </a:p>
                  </a:txBody>
                  <a:tcPr/>
                </a:tc>
                <a:tc>
                  <a:txBody>
                    <a:bodyPr/>
                    <a:lstStyle/>
                    <a:p>
                      <a:pPr marL="0" marR="0" algn="l">
                        <a:spcBef>
                          <a:spcPts val="0"/>
                        </a:spcBef>
                        <a:spcAft>
                          <a:spcPts val="0"/>
                        </a:spcAft>
                      </a:pPr>
                      <a:r>
                        <a:rPr lang="en-US" sz="1000" dirty="0">
                          <a:solidFill>
                            <a:schemeClr val="tx1"/>
                          </a:solidFill>
                          <a:effectLst/>
                        </a:rPr>
                        <a:t>Hoses off</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5">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2808">
                <a:tc vMerge="1">
                  <a:txBody>
                    <a:bodyPr/>
                    <a:lstStyle/>
                    <a:p>
                      <a:endParaRPr lang="en-US"/>
                    </a:p>
                  </a:txBody>
                  <a:tcPr/>
                </a:tc>
                <a:tc>
                  <a:txBody>
                    <a:bodyPr/>
                    <a:lstStyle/>
                    <a:p>
                      <a:pPr marL="0" marR="0" algn="l">
                        <a:spcBef>
                          <a:spcPts val="0"/>
                        </a:spcBef>
                        <a:spcAft>
                          <a:spcPts val="0"/>
                        </a:spcAft>
                      </a:pPr>
                      <a:r>
                        <a:rPr lang="en-US" sz="1000" dirty="0">
                          <a:solidFill>
                            <a:schemeClr val="tx1"/>
                          </a:solidFill>
                          <a:effectLst/>
                        </a:rPr>
                        <a:t>Cargo Time</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5">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2808">
                <a:tc vMerge="1">
                  <a:txBody>
                    <a:bodyPr/>
                    <a:lstStyle/>
                    <a:p>
                      <a:endParaRPr lang="en-US"/>
                    </a:p>
                  </a:txBody>
                  <a:tcPr/>
                </a:tc>
                <a:tc>
                  <a:txBody>
                    <a:bodyPr/>
                    <a:lstStyle/>
                    <a:p>
                      <a:pPr marL="0" marR="0" algn="l">
                        <a:spcBef>
                          <a:spcPts val="0"/>
                        </a:spcBef>
                        <a:spcAft>
                          <a:spcPts val="0"/>
                        </a:spcAft>
                      </a:pPr>
                      <a:r>
                        <a:rPr lang="en-US" sz="1000">
                          <a:solidFill>
                            <a:schemeClr val="tx1"/>
                          </a:solidFill>
                          <a:effectLst/>
                        </a:rPr>
                        <a:t>Total Time</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4">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1">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0" marR="0" marT="0" marB="0" anchor="ctr">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11">
                <a:tc gridSpan="4">
                  <a:txBody>
                    <a:bodyPr/>
                    <a:lstStyle/>
                    <a:p>
                      <a:pPr marL="0" marR="0" algn="l">
                        <a:spcBef>
                          <a:spcPts val="0"/>
                        </a:spcBef>
                        <a:spcAft>
                          <a:spcPts val="0"/>
                        </a:spcAft>
                      </a:pPr>
                      <a:r>
                        <a:rPr lang="en-US" sz="1000">
                          <a:solidFill>
                            <a:schemeClr val="tx1"/>
                          </a:solidFill>
                          <a:effectLst/>
                        </a:rPr>
                        <a:t>Complete Insp</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5">
                  <a:txBody>
                    <a:bodyPr/>
                    <a:lstStyle/>
                    <a:p>
                      <a:pPr marL="0" marR="0" algn="l">
                        <a:spcBef>
                          <a:spcPts val="0"/>
                        </a:spcBef>
                        <a:spcAft>
                          <a:spcPts val="0"/>
                        </a:spcAft>
                      </a:pPr>
                      <a:r>
                        <a:rPr lang="en-US" sz="1000" dirty="0">
                          <a:solidFill>
                            <a:schemeClr val="tx1"/>
                          </a:solidFill>
                          <a:effectLst/>
                        </a:rPr>
                        <a:t>Tugs A/s</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marL="0" marR="0" algn="l">
                        <a:spcBef>
                          <a:spcPts val="0"/>
                        </a:spcBef>
                        <a:spcAft>
                          <a:spcPts val="0"/>
                        </a:spcAft>
                      </a:pPr>
                      <a:r>
                        <a:rPr lang="en-US" sz="1000" dirty="0">
                          <a:solidFill>
                            <a:schemeClr val="tx1"/>
                          </a:solidFill>
                          <a:effectLst/>
                        </a:rPr>
                        <a:t>Tugs </a:t>
                      </a:r>
                      <a:r>
                        <a:rPr lang="en-US" sz="1000" dirty="0" err="1">
                          <a:solidFill>
                            <a:schemeClr val="tx1"/>
                          </a:solidFill>
                          <a:effectLst/>
                        </a:rPr>
                        <a:t>A/w</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2411">
                <a:tc gridSpan="4">
                  <a:txBody>
                    <a:bodyPr/>
                    <a:lstStyle/>
                    <a:p>
                      <a:pPr marL="0" marR="0" algn="l">
                        <a:spcBef>
                          <a:spcPts val="0"/>
                        </a:spcBef>
                        <a:spcAft>
                          <a:spcPts val="0"/>
                        </a:spcAft>
                      </a:pPr>
                      <a:r>
                        <a:rPr lang="en-US" sz="1000">
                          <a:solidFill>
                            <a:schemeClr val="tx1"/>
                          </a:solidFill>
                          <a:effectLst/>
                        </a:rPr>
                        <a:t>Paperwork Ab</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2">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gridSpan="4">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r>
              <a:tr h="152411">
                <a:tc gridSpan="4">
                  <a:txBody>
                    <a:bodyPr/>
                    <a:lstStyle/>
                    <a:p>
                      <a:pPr marL="0" marR="0" algn="l">
                        <a:spcBef>
                          <a:spcPts val="0"/>
                        </a:spcBef>
                        <a:spcAft>
                          <a:spcPts val="0"/>
                        </a:spcAft>
                      </a:pPr>
                      <a:r>
                        <a:rPr lang="en-US" sz="1000">
                          <a:solidFill>
                            <a:schemeClr val="tx1"/>
                          </a:solidFill>
                          <a:effectLst/>
                        </a:rPr>
                        <a:t>Pilot Ab</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3">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2">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gridSpan="4">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r>
              <a:tr h="152411">
                <a:tc gridSpan="4">
                  <a:txBody>
                    <a:bodyPr/>
                    <a:lstStyle/>
                    <a:p>
                      <a:pPr marL="0" marR="0" algn="l">
                        <a:spcBef>
                          <a:spcPts val="0"/>
                        </a:spcBef>
                        <a:spcAft>
                          <a:spcPts val="0"/>
                        </a:spcAft>
                      </a:pPr>
                      <a:r>
                        <a:rPr lang="en-US" sz="1000">
                          <a:solidFill>
                            <a:schemeClr val="tx1"/>
                          </a:solidFill>
                          <a:effectLst/>
                        </a:rPr>
                        <a:t>Vessel Released</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2">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gridSpan="4">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r>
              <a:tr h="152411">
                <a:tc gridSpan="3">
                  <a:txBody>
                    <a:bodyPr/>
                    <a:lstStyle/>
                    <a:p>
                      <a:pPr marL="0" marR="0" algn="l">
                        <a:spcBef>
                          <a:spcPts val="0"/>
                        </a:spcBef>
                        <a:spcAft>
                          <a:spcPts val="0"/>
                        </a:spcAft>
                      </a:pPr>
                      <a:r>
                        <a:rPr lang="en-US" sz="1000">
                          <a:solidFill>
                            <a:schemeClr val="tx1"/>
                          </a:solidFill>
                          <a:effectLst/>
                        </a:rPr>
                        <a:t>PIC Ship</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2">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gridSpan="3">
                  <a:txBody>
                    <a:bodyPr/>
                    <a:lstStyle/>
                    <a:p>
                      <a:pPr marL="0" marR="0" algn="l">
                        <a:spcBef>
                          <a:spcPts val="0"/>
                        </a:spcBef>
                        <a:spcAft>
                          <a:spcPts val="0"/>
                        </a:spcAft>
                      </a:pPr>
                      <a:r>
                        <a:rPr lang="en-US" sz="1000" dirty="0">
                          <a:solidFill>
                            <a:schemeClr val="tx1"/>
                          </a:solidFill>
                          <a:effectLst/>
                        </a:rPr>
                        <a:t>Pic Shore</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gridSpan="8">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r>
              <a:tr h="152411">
                <a:tc gridSpan="16">
                  <a:txBody>
                    <a:bodyPr/>
                    <a:lstStyle/>
                    <a:p>
                      <a:pPr marL="0" marR="0" algn="l">
                        <a:spcBef>
                          <a:spcPts val="0"/>
                        </a:spcBef>
                        <a:spcAft>
                          <a:spcPts val="0"/>
                        </a:spcAft>
                      </a:pPr>
                      <a:r>
                        <a:rPr lang="en-US" sz="1000" dirty="0">
                          <a:solidFill>
                            <a:schemeClr val="tx1"/>
                          </a:solidFill>
                          <a:effectLst/>
                        </a:rPr>
                        <a:t>Ship’s Log</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r>
              <a:tr h="152411">
                <a:tc gridSpan="16">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r>
              <a:tr h="152411">
                <a:tc gridSpan="16">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r>
              <a:tr h="152411">
                <a:tc gridSpan="16">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r>
              <a:tr h="152411">
                <a:tc gridSpan="16">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0" marR="0" marT="0" marB="0" anchor="ctr">
                    <a:solidFill>
                      <a:schemeClr val="accent2">
                        <a:lumMod val="20000"/>
                        <a:lumOff val="80000"/>
                      </a:schemeClr>
                    </a:solidFill>
                  </a:tcPr>
                </a:tc>
              </a:tr>
              <a:tr h="152411">
                <a:tc gridSpan="16">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0" marR="0" marT="0" marB="0" anchor="ctr">
                    <a:solidFill>
                      <a:schemeClr val="accent2">
                        <a:lumMod val="20000"/>
                        <a:lumOff val="80000"/>
                      </a:schemeClr>
                    </a:solidFill>
                  </a:tcPr>
                </a:tc>
              </a:tr>
              <a:tr h="152411">
                <a:tc gridSpan="16">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r>
              <a:tr h="152411">
                <a:tc gridSpan="16">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r>
              <a:tr h="152411">
                <a:tc gridSpan="16">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a:solidFill>
                            <a:schemeClr val="tx1"/>
                          </a:solidFill>
                          <a:effectLst/>
                        </a:rPr>
                        <a:t> </a:t>
                      </a:r>
                      <a:endParaRPr lang="en-US" sz="1000">
                        <a:solidFill>
                          <a:schemeClr val="tx1"/>
                        </a:solidFill>
                        <a:effectLst/>
                        <a:latin typeface="Times New Roman"/>
                        <a:ea typeface="Times New Roman"/>
                      </a:endParaRPr>
                    </a:p>
                  </a:txBody>
                  <a:tcPr marL="0" marR="0" marT="0" marB="0" anchor="ctr">
                    <a:solidFill>
                      <a:schemeClr val="accent2">
                        <a:lumMod val="20000"/>
                        <a:lumOff val="80000"/>
                      </a:schemeClr>
                    </a:solidFill>
                  </a:tcPr>
                </a:tc>
              </a:tr>
              <a:tr h="152411">
                <a:tc gridSpan="16">
                  <a:txBody>
                    <a:bodyPr/>
                    <a:lstStyle/>
                    <a:p>
                      <a:pPr marL="0" marR="0" algn="l">
                        <a:spcBef>
                          <a:spcPts val="0"/>
                        </a:spcBef>
                        <a:spcAft>
                          <a:spcPts val="0"/>
                        </a:spcAft>
                      </a:pPr>
                      <a:r>
                        <a:rPr lang="en-US" sz="1000" dirty="0">
                          <a:solidFill>
                            <a:schemeClr val="tx1"/>
                          </a:solidFill>
                          <a:effectLst/>
                        </a:rPr>
                        <a:t>Signature and Date </a:t>
                      </a:r>
                      <a:endParaRPr lang="en-US" sz="1000" dirty="0">
                        <a:solidFill>
                          <a:schemeClr val="tx1"/>
                        </a:solidFill>
                        <a:effectLst/>
                        <a:latin typeface="Times New Roman"/>
                        <a:ea typeface="Times New Roman"/>
                      </a:endParaRPr>
                    </a:p>
                  </a:txBody>
                  <a:tcPr marL="19269" marR="19269" marT="0" marB="0">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spcBef>
                          <a:spcPts val="0"/>
                        </a:spcBef>
                        <a:spcAft>
                          <a:spcPts val="0"/>
                        </a:spcAft>
                      </a:pPr>
                      <a:r>
                        <a:rPr lang="en-US" sz="1000" dirty="0">
                          <a:solidFill>
                            <a:schemeClr val="tx1"/>
                          </a:solidFill>
                          <a:effectLst/>
                        </a:rPr>
                        <a:t> </a:t>
                      </a:r>
                      <a:endParaRPr lang="en-US" sz="1000" dirty="0">
                        <a:solidFill>
                          <a:schemeClr val="tx1"/>
                        </a:solidFill>
                        <a:effectLst/>
                        <a:latin typeface="Times New Roman"/>
                        <a:ea typeface="Times New Roman"/>
                      </a:endParaRPr>
                    </a:p>
                  </a:txBody>
                  <a:tcPr marL="0" marR="0" marT="0" marB="0" anchor="ctr">
                    <a:solidFill>
                      <a:schemeClr val="accent2">
                        <a:lumMod val="20000"/>
                        <a:lumOff val="80000"/>
                      </a:schemeClr>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838200" y="1752600"/>
            <a:ext cx="7408863" cy="4876800"/>
          </a:xfrm>
        </p:spPr>
        <p:txBody>
          <a:bodyPr/>
          <a:lstStyle/>
          <a:p>
            <a:pPr eaLnBrk="1" hangingPunct="1">
              <a:lnSpc>
                <a:spcPct val="90000"/>
              </a:lnSpc>
              <a:defRPr/>
            </a:pPr>
            <a:endParaRPr lang="en-US" altLang="en-US" dirty="0" smtClean="0"/>
          </a:p>
          <a:p>
            <a:pPr eaLnBrk="1" hangingPunct="1">
              <a:lnSpc>
                <a:spcPct val="90000"/>
              </a:lnSpc>
              <a:defRPr/>
            </a:pPr>
            <a:r>
              <a:rPr lang="en-US" altLang="en-US" dirty="0" smtClean="0">
                <a:solidFill>
                  <a:srgbClr val="002060"/>
                </a:solidFill>
              </a:rPr>
              <a:t>Students rarely communicate effectively </a:t>
            </a:r>
          </a:p>
          <a:p>
            <a:pPr lvl="1" eaLnBrk="1" hangingPunct="1">
              <a:lnSpc>
                <a:spcPct val="90000"/>
              </a:lnSpc>
              <a:defRPr/>
            </a:pPr>
            <a:r>
              <a:rPr lang="en-US" altLang="en-US" dirty="0" smtClean="0">
                <a:solidFill>
                  <a:srgbClr val="002060"/>
                </a:solidFill>
              </a:rPr>
              <a:t>Verbally, Written, Visually, using radios</a:t>
            </a:r>
          </a:p>
          <a:p>
            <a:pPr lvl="1" eaLnBrk="1" hangingPunct="1">
              <a:lnSpc>
                <a:spcPct val="90000"/>
              </a:lnSpc>
              <a:defRPr/>
            </a:pPr>
            <a:r>
              <a:rPr lang="en-US" altLang="en-US" i="1" dirty="0" smtClean="0">
                <a:solidFill>
                  <a:srgbClr val="002060"/>
                </a:solidFill>
              </a:rPr>
              <a:t>So where ever and when ever there is an opportunity to develop these skills use them </a:t>
            </a:r>
          </a:p>
          <a:p>
            <a:pPr marL="0" indent="0" eaLnBrk="1" hangingPunct="1">
              <a:lnSpc>
                <a:spcPct val="90000"/>
              </a:lnSpc>
              <a:buFont typeface="Symbol" pitchFamily="18" charset="2"/>
              <a:buNone/>
              <a:defRPr/>
            </a:pPr>
            <a:endParaRPr lang="en-US" altLang="en-US" dirty="0" smtClean="0">
              <a:solidFill>
                <a:srgbClr val="002060"/>
              </a:solidFill>
            </a:endParaRPr>
          </a:p>
          <a:p>
            <a:pPr eaLnBrk="1" hangingPunct="1">
              <a:lnSpc>
                <a:spcPct val="90000"/>
              </a:lnSpc>
              <a:defRPr/>
            </a:pPr>
            <a:r>
              <a:rPr lang="en-US" altLang="en-US" dirty="0" smtClean="0">
                <a:solidFill>
                  <a:srgbClr val="002060"/>
                </a:solidFill>
              </a:rPr>
              <a:t>We must always challenge our students so that they have the tools and desire to advance their knowledge.</a:t>
            </a:r>
          </a:p>
          <a:p>
            <a:pPr algn="ctr" eaLnBrk="1" hangingPunct="1">
              <a:lnSpc>
                <a:spcPct val="90000"/>
              </a:lnSpc>
              <a:buFont typeface="Wingdings" pitchFamily="2" charset="2"/>
              <a:buNone/>
              <a:defRPr/>
            </a:pPr>
            <a:r>
              <a:rPr lang="en-US" altLang="en-US" dirty="0" smtClean="0">
                <a:solidFill>
                  <a:srgbClr val="002060"/>
                </a:solidFill>
              </a:rPr>
              <a:t>   “</a:t>
            </a:r>
            <a:r>
              <a:rPr lang="en-US" altLang="en-US" i="1" dirty="0" smtClean="0">
                <a:solidFill>
                  <a:srgbClr val="002060"/>
                </a:solidFill>
              </a:rPr>
              <a:t>They don’t know, what the</a:t>
            </a:r>
            <a:r>
              <a:rPr lang="en-US" altLang="en-US" dirty="0" smtClean="0">
                <a:solidFill>
                  <a:srgbClr val="002060"/>
                </a:solidFill>
              </a:rPr>
              <a:t>y </a:t>
            </a:r>
            <a:r>
              <a:rPr lang="en-US" altLang="en-US" i="1" dirty="0" smtClean="0">
                <a:solidFill>
                  <a:srgbClr val="002060"/>
                </a:solidFill>
              </a:rPr>
              <a:t>know, until they are challenged</a:t>
            </a:r>
            <a:r>
              <a:rPr lang="en-US" altLang="en-US" dirty="0" smtClean="0">
                <a:solidFill>
                  <a:srgbClr val="002060"/>
                </a:solidFill>
              </a:rPr>
              <a:t>”</a:t>
            </a:r>
          </a:p>
        </p:txBody>
      </p:sp>
      <p:sp>
        <p:nvSpPr>
          <p:cNvPr id="39939" name="Title 1"/>
          <p:cNvSpPr>
            <a:spLocks noGrp="1"/>
          </p:cNvSpPr>
          <p:nvPr>
            <p:ph type="title"/>
          </p:nvPr>
        </p:nvSpPr>
        <p:spPr/>
        <p:txBody>
          <a:bodyPr/>
          <a:lstStyle/>
          <a:p>
            <a:pPr eaLnBrk="1" hangingPunct="1"/>
            <a:r>
              <a:rPr lang="en-US" altLang="en-US" smtClean="0"/>
              <a:t>Conclusions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p:cTn id="7" dur="500" fill="hold"/>
                                        <p:tgtEl>
                                          <p:spTgt spid="5939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939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9395">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9395">
                                            <p:txEl>
                                              <p:pRg st="2" end="2"/>
                                            </p:txEl>
                                          </p:spTgt>
                                        </p:tgtEl>
                                        <p:attrNameLst>
                                          <p:attrName>style.visibility</p:attrName>
                                        </p:attrNameLst>
                                      </p:cBhvr>
                                      <p:to>
                                        <p:strVal val="visible"/>
                                      </p:to>
                                    </p:set>
                                    <p:anim calcmode="lin" valueType="num">
                                      <p:cBhvr>
                                        <p:cTn id="14" dur="500" fill="hold"/>
                                        <p:tgtEl>
                                          <p:spTgt spid="5939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939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939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59395">
                                            <p:txEl>
                                              <p:pRg st="3" end="3"/>
                                            </p:txEl>
                                          </p:spTgt>
                                        </p:tgtEl>
                                        <p:attrNameLst>
                                          <p:attrName>style.visibility</p:attrName>
                                        </p:attrNameLst>
                                      </p:cBhvr>
                                      <p:to>
                                        <p:strVal val="visible"/>
                                      </p:to>
                                    </p:set>
                                    <p:anim calcmode="lin" valueType="num">
                                      <p:cBhvr>
                                        <p:cTn id="21" dur="500" fill="hold"/>
                                        <p:tgtEl>
                                          <p:spTgt spid="5939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939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939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59395">
                                            <p:txEl>
                                              <p:pRg st="5" end="5"/>
                                            </p:txEl>
                                          </p:spTgt>
                                        </p:tgtEl>
                                        <p:attrNameLst>
                                          <p:attrName>style.visibility</p:attrName>
                                        </p:attrNameLst>
                                      </p:cBhvr>
                                      <p:to>
                                        <p:strVal val="visible"/>
                                      </p:to>
                                    </p:set>
                                    <p:anim calcmode="lin" valueType="num">
                                      <p:cBhvr>
                                        <p:cTn id="28" dur="500" fill="hold"/>
                                        <p:tgtEl>
                                          <p:spTgt spid="5939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9395">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59395">
                                            <p:txEl>
                                              <p:pRg st="5" end="5"/>
                                            </p:txEl>
                                          </p:spTgt>
                                        </p:tgtEl>
                                      </p:cBhvr>
                                    </p:animEffect>
                                  </p:childTnLst>
                                </p:cTn>
                              </p:par>
                              <p:par>
                                <p:cTn id="31" presetID="53" presetClass="entr" presetSubtype="0" fill="hold" nodeType="withEffect">
                                  <p:stCondLst>
                                    <p:cond delay="0"/>
                                  </p:stCondLst>
                                  <p:childTnLst>
                                    <p:set>
                                      <p:cBhvr>
                                        <p:cTn id="32" dur="1" fill="hold">
                                          <p:stCondLst>
                                            <p:cond delay="0"/>
                                          </p:stCondLst>
                                        </p:cTn>
                                        <p:tgtEl>
                                          <p:spTgt spid="59395">
                                            <p:txEl>
                                              <p:pRg st="6" end="6"/>
                                            </p:txEl>
                                          </p:spTgt>
                                        </p:tgtEl>
                                        <p:attrNameLst>
                                          <p:attrName>style.visibility</p:attrName>
                                        </p:attrNameLst>
                                      </p:cBhvr>
                                      <p:to>
                                        <p:strVal val="visible"/>
                                      </p:to>
                                    </p:set>
                                    <p:anim calcmode="lin" valueType="num">
                                      <p:cBhvr>
                                        <p:cTn id="33" dur="500" fill="hold"/>
                                        <p:tgtEl>
                                          <p:spTgt spid="59395">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59395">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eaLnBrk="1" hangingPunct="1">
              <a:lnSpc>
                <a:spcPct val="90000"/>
              </a:lnSpc>
            </a:pPr>
            <a:r>
              <a:rPr lang="en-US" altLang="en-US" smtClean="0">
                <a:solidFill>
                  <a:srgbClr val="002060"/>
                </a:solidFill>
              </a:rPr>
              <a:t>Thank you </a:t>
            </a:r>
          </a:p>
          <a:p>
            <a:pPr eaLnBrk="1" hangingPunct="1">
              <a:lnSpc>
                <a:spcPct val="90000"/>
              </a:lnSpc>
            </a:pPr>
            <a:endParaRPr lang="en-US" altLang="en-US" smtClean="0">
              <a:solidFill>
                <a:srgbClr val="002060"/>
              </a:solidFill>
            </a:endParaRPr>
          </a:p>
          <a:p>
            <a:pPr eaLnBrk="1" hangingPunct="1">
              <a:lnSpc>
                <a:spcPct val="90000"/>
              </a:lnSpc>
            </a:pPr>
            <a:endParaRPr lang="en-US" altLang="en-US" smtClean="0">
              <a:solidFill>
                <a:srgbClr val="002060"/>
              </a:solidFill>
            </a:endParaRPr>
          </a:p>
          <a:p>
            <a:pPr eaLnBrk="1" hangingPunct="1">
              <a:lnSpc>
                <a:spcPct val="90000"/>
              </a:lnSpc>
            </a:pPr>
            <a:endParaRPr lang="en-US" altLang="en-US" smtClean="0">
              <a:solidFill>
                <a:srgbClr val="002060"/>
              </a:solidFill>
            </a:endParaRPr>
          </a:p>
          <a:p>
            <a:pPr eaLnBrk="1" hangingPunct="1">
              <a:lnSpc>
                <a:spcPct val="90000"/>
              </a:lnSpc>
            </a:pPr>
            <a:r>
              <a:rPr lang="en-US" altLang="en-US" smtClean="0">
                <a:solidFill>
                  <a:srgbClr val="002060"/>
                </a:solidFill>
                <a:hlinkClick r:id="rId2"/>
              </a:rPr>
              <a:t>ralph.pundt@mma.edu</a:t>
            </a:r>
            <a:endParaRPr lang="en-US" altLang="en-US" smtClean="0">
              <a:solidFill>
                <a:srgbClr val="002060"/>
              </a:solidFill>
            </a:endParaRPr>
          </a:p>
          <a:p>
            <a:pPr eaLnBrk="1" hangingPunct="1">
              <a:lnSpc>
                <a:spcPct val="90000"/>
              </a:lnSpc>
            </a:pPr>
            <a:r>
              <a:rPr lang="en-US" altLang="en-US" smtClean="0">
                <a:solidFill>
                  <a:srgbClr val="002060"/>
                </a:solidFill>
              </a:rPr>
              <a:t>Maine Maritime Academy</a:t>
            </a:r>
          </a:p>
          <a:p>
            <a:pPr eaLnBrk="1" hangingPunct="1">
              <a:lnSpc>
                <a:spcPct val="90000"/>
              </a:lnSpc>
            </a:pPr>
            <a:r>
              <a:rPr lang="en-US" altLang="en-US" smtClean="0">
                <a:solidFill>
                  <a:srgbClr val="002060"/>
                </a:solidFill>
              </a:rPr>
              <a:t>Castine, Me </a:t>
            </a:r>
          </a:p>
        </p:txBody>
      </p:sp>
      <p:sp>
        <p:nvSpPr>
          <p:cNvPr id="40963" name="Rectangle 2"/>
          <p:cNvSpPr>
            <a:spLocks noGrp="1" noChangeArrowheads="1"/>
          </p:cNvSpPr>
          <p:nvPr>
            <p:ph type="title"/>
          </p:nvPr>
        </p:nvSpPr>
        <p:spPr/>
        <p:txBody>
          <a:bodyPr/>
          <a:lstStyle/>
          <a:p>
            <a:pPr eaLnBrk="1" hangingPunct="1"/>
            <a:endParaRPr lang="en-US" altLang="en-US" smtClean="0"/>
          </a:p>
        </p:txBody>
      </p:sp>
      <p:pic>
        <p:nvPicPr>
          <p:cNvPr id="40964" name="Picture 4" descr="MMA 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9600"/>
            <a:ext cx="9525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head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81000"/>
            <a:ext cx="7010400" cy="156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Main Dk Drawing Key </a:t>
            </a: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0"/>
            <a:ext cx="8129588" cy="403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Below deck</a:t>
            </a:r>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2667000"/>
            <a:ext cx="8848725" cy="383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Pumproom </a:t>
            </a:r>
          </a:p>
        </p:txBody>
      </p:sp>
      <p:graphicFrame>
        <p:nvGraphicFramePr>
          <p:cNvPr id="44035" name="Object 3"/>
          <p:cNvGraphicFramePr>
            <a:graphicFrameLocks noChangeAspect="1"/>
          </p:cNvGraphicFramePr>
          <p:nvPr/>
        </p:nvGraphicFramePr>
        <p:xfrm>
          <a:off x="914400" y="1676400"/>
          <a:ext cx="7620000" cy="4933950"/>
        </p:xfrm>
        <a:graphic>
          <a:graphicData uri="http://schemas.openxmlformats.org/presentationml/2006/ole">
            <mc:AlternateContent xmlns:mc="http://schemas.openxmlformats.org/markup-compatibility/2006">
              <mc:Choice xmlns:v="urn:schemas-microsoft-com:vml" Requires="v">
                <p:oleObj spid="_x0000_s44036" name="Acrobat Document" r:id="rId3" imgW="11667924" imgH="7553281" progId="AcroExch.Document.11">
                  <p:embed/>
                </p:oleObj>
              </mc:Choice>
              <mc:Fallback>
                <p:oleObj name="Acrobat Document" r:id="rId3" imgW="11667924" imgH="7553281" progId="AcroExch.Document.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76400"/>
                        <a:ext cx="7620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rtlCol="0">
            <a:normAutofit fontScale="92500" lnSpcReduction="10000"/>
          </a:bodyPr>
          <a:lstStyle/>
          <a:p>
            <a:pPr marL="274320" indent="-274320" eaLnBrk="1" fontAlgn="auto" hangingPunct="1">
              <a:spcAft>
                <a:spcPts val="0"/>
              </a:spcAft>
              <a:defRPr/>
            </a:pPr>
            <a:r>
              <a:rPr lang="en-US" altLang="en-US" sz="2800" dirty="0" smtClean="0">
                <a:solidFill>
                  <a:srgbClr val="002060"/>
                </a:solidFill>
              </a:rPr>
              <a:t>Dangerous cargo simulators are no different. </a:t>
            </a:r>
          </a:p>
          <a:p>
            <a:pPr marL="274320" indent="-274320" eaLnBrk="1" fontAlgn="auto" hangingPunct="1">
              <a:spcAft>
                <a:spcPts val="0"/>
              </a:spcAft>
              <a:defRPr/>
            </a:pPr>
            <a:r>
              <a:rPr lang="en-US" altLang="en-US" sz="2800" dirty="0" smtClean="0">
                <a:solidFill>
                  <a:srgbClr val="002060"/>
                </a:solidFill>
              </a:rPr>
              <a:t>They are very useful in developing a strong reinforcement and an advanced understanding of the complete cargo operation. </a:t>
            </a:r>
          </a:p>
          <a:p>
            <a:pPr marL="274320" indent="-274320" eaLnBrk="1" fontAlgn="auto" hangingPunct="1">
              <a:spcAft>
                <a:spcPts val="0"/>
              </a:spcAft>
              <a:defRPr/>
            </a:pPr>
            <a:r>
              <a:rPr lang="en-US" altLang="en-US" sz="2800" dirty="0" smtClean="0">
                <a:solidFill>
                  <a:srgbClr val="002060"/>
                </a:solidFill>
              </a:rPr>
              <a:t>They can however overwhelm novice students</a:t>
            </a:r>
          </a:p>
          <a:p>
            <a:pPr marL="274320" indent="-274320" eaLnBrk="1" fontAlgn="auto" hangingPunct="1">
              <a:spcAft>
                <a:spcPts val="0"/>
              </a:spcAft>
              <a:defRPr/>
            </a:pPr>
            <a:r>
              <a:rPr lang="en-US" altLang="en-US" sz="2800" dirty="0" smtClean="0">
                <a:solidFill>
                  <a:srgbClr val="002060"/>
                </a:solidFill>
              </a:rPr>
              <a:t>Numbers and flashing lights have no meaning unless  the students can relate to their meaning.</a:t>
            </a:r>
            <a:endParaRPr lang="en-US" altLang="en-US" sz="2800" dirty="0" smtClean="0">
              <a:solidFill>
                <a:schemeClr val="bg1"/>
              </a:solidFill>
            </a:endParaRPr>
          </a:p>
        </p:txBody>
      </p:sp>
      <p:sp>
        <p:nvSpPr>
          <p:cNvPr id="11267" name="Rectangle 2"/>
          <p:cNvSpPr>
            <a:spLocks noGrp="1" noChangeArrowheads="1"/>
          </p:cNvSpPr>
          <p:nvPr>
            <p:ph type="title"/>
          </p:nvPr>
        </p:nvSpPr>
        <p:spPr/>
        <p:txBody>
          <a:bodyPr/>
          <a:lstStyle/>
          <a:p>
            <a:pPr eaLnBrk="1" hangingPunct="1"/>
            <a:r>
              <a:rPr lang="en-US" altLang="en-US" sz="4000" smtClean="0"/>
              <a:t>Learn to crawl before you walk</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rtlCol="0">
            <a:normAutofit fontScale="92500" lnSpcReduction="20000"/>
          </a:bodyPr>
          <a:lstStyle/>
          <a:p>
            <a:pPr marL="274320" indent="-274320" eaLnBrk="1" fontAlgn="auto" hangingPunct="1">
              <a:lnSpc>
                <a:spcPct val="90000"/>
              </a:lnSpc>
              <a:spcAft>
                <a:spcPts val="0"/>
              </a:spcAft>
              <a:defRPr/>
            </a:pPr>
            <a:r>
              <a:rPr lang="en-US" altLang="en-US" sz="2800" dirty="0" smtClean="0">
                <a:solidFill>
                  <a:srgbClr val="002060"/>
                </a:solidFill>
              </a:rPr>
              <a:t>STCW and USCG mandate the basic requirement for a dangerous  liquid cargo course.</a:t>
            </a:r>
          </a:p>
          <a:p>
            <a:pPr marL="274320" indent="-274320" eaLnBrk="1" fontAlgn="auto" hangingPunct="1">
              <a:lnSpc>
                <a:spcPct val="90000"/>
              </a:lnSpc>
              <a:spcAft>
                <a:spcPts val="0"/>
              </a:spcAft>
              <a:defRPr/>
            </a:pPr>
            <a:r>
              <a:rPr lang="en-US" altLang="en-US" sz="2800" dirty="0" smtClean="0">
                <a:solidFill>
                  <a:srgbClr val="002060"/>
                </a:solidFill>
              </a:rPr>
              <a:t>But novice Students must gain a stronger fundamental understanding of basic cargo flow, the effect of improper weight distribution on a floating vessel, and proper cargo system lineup.   </a:t>
            </a:r>
          </a:p>
          <a:p>
            <a:pPr marL="274320" indent="-274320" eaLnBrk="1" fontAlgn="auto" hangingPunct="1">
              <a:lnSpc>
                <a:spcPct val="90000"/>
              </a:lnSpc>
              <a:spcAft>
                <a:spcPts val="0"/>
              </a:spcAft>
              <a:defRPr/>
            </a:pPr>
            <a:r>
              <a:rPr lang="en-US" altLang="en-US" sz="2800" dirty="0" smtClean="0">
                <a:solidFill>
                  <a:srgbClr val="002060"/>
                </a:solidFill>
              </a:rPr>
              <a:t>Must develop  stronger leadership and communication skills, and understand the value of a positive team effort .</a:t>
            </a:r>
          </a:p>
        </p:txBody>
      </p:sp>
      <p:sp>
        <p:nvSpPr>
          <p:cNvPr id="12291" name="Rectangle 2"/>
          <p:cNvSpPr>
            <a:spLocks noGrp="1" noChangeArrowheads="1"/>
          </p:cNvSpPr>
          <p:nvPr>
            <p:ph type="title"/>
          </p:nvPr>
        </p:nvSpPr>
        <p:spPr/>
        <p:txBody>
          <a:bodyPr/>
          <a:lstStyle/>
          <a:p>
            <a:pPr eaLnBrk="1" hangingPunct="1"/>
            <a:r>
              <a:rPr lang="en-US" altLang="en-US" smtClean="0"/>
              <a:t>Educational Objectives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04800" y="1828800"/>
            <a:ext cx="8382000" cy="4800600"/>
          </a:xfrm>
        </p:spPr>
        <p:txBody>
          <a:bodyPr/>
          <a:lstStyle/>
          <a:p>
            <a:pPr eaLnBrk="1" hangingPunct="1">
              <a:lnSpc>
                <a:spcPct val="80000"/>
              </a:lnSpc>
            </a:pPr>
            <a:r>
              <a:rPr lang="en-US" altLang="en-US" sz="1800" smtClean="0">
                <a:solidFill>
                  <a:srgbClr val="002060"/>
                </a:solidFill>
              </a:rPr>
              <a:t>In addition to the USCG/IMO course requirements the class outcomes should include: </a:t>
            </a:r>
          </a:p>
          <a:p>
            <a:pPr eaLnBrk="1" hangingPunct="1">
              <a:lnSpc>
                <a:spcPct val="80000"/>
              </a:lnSpc>
            </a:pPr>
            <a:endParaRPr lang="en-US" altLang="en-US" sz="1800" smtClean="0">
              <a:solidFill>
                <a:srgbClr val="002060"/>
              </a:solidFill>
            </a:endParaRPr>
          </a:p>
          <a:p>
            <a:pPr eaLnBrk="1" hangingPunct="1">
              <a:lnSpc>
                <a:spcPct val="80000"/>
              </a:lnSpc>
            </a:pPr>
            <a:r>
              <a:rPr lang="en-US" altLang="en-US" sz="1800" smtClean="0">
                <a:solidFill>
                  <a:srgbClr val="002060"/>
                </a:solidFill>
              </a:rPr>
              <a:t>Learn to develop and execute a well defined  cargo plan.</a:t>
            </a:r>
          </a:p>
          <a:p>
            <a:pPr eaLnBrk="1" hangingPunct="1">
              <a:lnSpc>
                <a:spcPct val="80000"/>
              </a:lnSpc>
            </a:pPr>
            <a:r>
              <a:rPr lang="en-US" altLang="en-US" sz="1800" smtClean="0">
                <a:solidFill>
                  <a:srgbClr val="002060"/>
                </a:solidFill>
              </a:rPr>
              <a:t>Learn to develop  and visualize proper cargo flow techniques </a:t>
            </a:r>
          </a:p>
          <a:p>
            <a:pPr eaLnBrk="1" hangingPunct="1">
              <a:lnSpc>
                <a:spcPct val="80000"/>
              </a:lnSpc>
            </a:pPr>
            <a:r>
              <a:rPr lang="en-US" altLang="en-US" sz="1800" smtClean="0">
                <a:solidFill>
                  <a:srgbClr val="002060"/>
                </a:solidFill>
              </a:rPr>
              <a:t>Learn to work within a command structure </a:t>
            </a:r>
          </a:p>
          <a:p>
            <a:pPr eaLnBrk="1" hangingPunct="1">
              <a:lnSpc>
                <a:spcPct val="80000"/>
              </a:lnSpc>
            </a:pPr>
            <a:r>
              <a:rPr lang="en-US" altLang="en-US" sz="1800" smtClean="0">
                <a:solidFill>
                  <a:srgbClr val="002060"/>
                </a:solidFill>
              </a:rPr>
              <a:t>Learn to effectively communicate </a:t>
            </a:r>
          </a:p>
          <a:p>
            <a:pPr eaLnBrk="1" hangingPunct="1">
              <a:lnSpc>
                <a:spcPct val="80000"/>
              </a:lnSpc>
            </a:pPr>
            <a:r>
              <a:rPr lang="en-US" altLang="en-US" sz="1800" smtClean="0">
                <a:solidFill>
                  <a:srgbClr val="002060"/>
                </a:solidFill>
              </a:rPr>
              <a:t>Learn to work as a cargo team </a:t>
            </a:r>
          </a:p>
          <a:p>
            <a:pPr eaLnBrk="1" hangingPunct="1">
              <a:lnSpc>
                <a:spcPct val="80000"/>
              </a:lnSpc>
            </a:pPr>
            <a:r>
              <a:rPr lang="en-US" altLang="en-US" sz="1800" smtClean="0">
                <a:solidFill>
                  <a:srgbClr val="002060"/>
                </a:solidFill>
              </a:rPr>
              <a:t>Understand the cargo system</a:t>
            </a:r>
          </a:p>
          <a:p>
            <a:pPr eaLnBrk="1" hangingPunct="1">
              <a:lnSpc>
                <a:spcPct val="80000"/>
              </a:lnSpc>
            </a:pPr>
            <a:r>
              <a:rPr lang="en-US" altLang="en-US" sz="1800" smtClean="0">
                <a:solidFill>
                  <a:srgbClr val="002060"/>
                </a:solidFill>
              </a:rPr>
              <a:t>Learn to work within the limitations of the vessels cargo system</a:t>
            </a:r>
          </a:p>
          <a:p>
            <a:pPr eaLnBrk="1" hangingPunct="1">
              <a:lnSpc>
                <a:spcPct val="80000"/>
              </a:lnSpc>
            </a:pPr>
            <a:r>
              <a:rPr lang="en-US" altLang="en-US" sz="1800" smtClean="0">
                <a:solidFill>
                  <a:srgbClr val="002060"/>
                </a:solidFill>
              </a:rPr>
              <a:t>Learn to manage and visualize the weight distribution of the cargo </a:t>
            </a:r>
          </a:p>
          <a:p>
            <a:pPr eaLnBrk="1" hangingPunct="1">
              <a:lnSpc>
                <a:spcPct val="80000"/>
              </a:lnSpc>
            </a:pPr>
            <a:r>
              <a:rPr lang="en-US" altLang="en-US" sz="1800" smtClean="0">
                <a:solidFill>
                  <a:srgbClr val="002060"/>
                </a:solidFill>
              </a:rPr>
              <a:t>Learn to task manage, safety considerations such as line handling and gangway safety during cargo operations.</a:t>
            </a:r>
          </a:p>
          <a:p>
            <a:pPr eaLnBrk="1" hangingPunct="1">
              <a:lnSpc>
                <a:spcPct val="80000"/>
              </a:lnSpc>
            </a:pPr>
            <a:r>
              <a:rPr lang="en-US" altLang="en-US" sz="1800" smtClean="0">
                <a:solidFill>
                  <a:srgbClr val="002060"/>
                </a:solidFill>
              </a:rPr>
              <a:t>Understand and visualize  the effects of their actions </a:t>
            </a:r>
          </a:p>
          <a:p>
            <a:pPr eaLnBrk="1" hangingPunct="1">
              <a:lnSpc>
                <a:spcPct val="80000"/>
              </a:lnSpc>
            </a:pPr>
            <a:r>
              <a:rPr lang="en-US" altLang="en-US" sz="1800" smtClean="0">
                <a:solidFill>
                  <a:srgbClr val="002060"/>
                </a:solidFill>
              </a:rPr>
              <a:t>Understand the role of the shore representative </a:t>
            </a:r>
          </a:p>
          <a:p>
            <a:pPr eaLnBrk="1" hangingPunct="1">
              <a:lnSpc>
                <a:spcPct val="80000"/>
              </a:lnSpc>
            </a:pPr>
            <a:r>
              <a:rPr lang="en-US" altLang="en-US" sz="1800" smtClean="0">
                <a:solidFill>
                  <a:srgbClr val="002060"/>
                </a:solidFill>
              </a:rPr>
              <a:t>Learn to work within the constraints of the international safety and pollution regulations</a:t>
            </a:r>
          </a:p>
        </p:txBody>
      </p:sp>
      <p:sp>
        <p:nvSpPr>
          <p:cNvPr id="13315" name="Rectangle 2"/>
          <p:cNvSpPr>
            <a:spLocks noGrp="1" noChangeArrowheads="1"/>
          </p:cNvSpPr>
          <p:nvPr>
            <p:ph type="title"/>
          </p:nvPr>
        </p:nvSpPr>
        <p:spPr/>
        <p:txBody>
          <a:bodyPr/>
          <a:lstStyle/>
          <a:p>
            <a:pPr eaLnBrk="1" hangingPunct="1"/>
            <a:r>
              <a:rPr lang="en-US" altLang="en-US" smtClean="0"/>
              <a:t>Basics of a DL course</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algn="ctr" eaLnBrk="1" hangingPunct="1"/>
            <a:r>
              <a:rPr lang="en-US" altLang="en-US" smtClean="0"/>
              <a:t>Make it as real as possible ! </a:t>
            </a:r>
          </a:p>
        </p:txBody>
      </p:sp>
      <p:sp>
        <p:nvSpPr>
          <p:cNvPr id="14339" name="Title 2"/>
          <p:cNvSpPr>
            <a:spLocks noGrp="1"/>
          </p:cNvSpPr>
          <p:nvPr>
            <p:ph type="title"/>
          </p:nvPr>
        </p:nvSpPr>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DSCF00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366838"/>
            <a:ext cx="57150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smtClean="0"/>
              <a:t>OSG 305</a:t>
            </a:r>
            <a:br>
              <a:rPr lang="en-US" altLang="en-US" sz="4000" smtClean="0"/>
            </a:br>
            <a:endParaRPr lang="en-US" altLang="en-US" sz="4000" smtClean="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smtClean="0"/>
              <a:t>Step One, Learn the system </a:t>
            </a:r>
            <a:br>
              <a:rPr lang="en-US" altLang="en-US" dirty="0" smtClean="0"/>
            </a:br>
            <a:endParaRPr lang="en-US" altLang="en-US" dirty="0" smtClean="0"/>
          </a:p>
        </p:txBody>
      </p:sp>
      <p:pic>
        <p:nvPicPr>
          <p:cNvPr id="16387" name="Picture 7" descr="DSCF0008"/>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2514600"/>
            <a:ext cx="5030788" cy="3773488"/>
          </a:xfrm>
          <a:noFill/>
        </p:spPr>
      </p:pic>
      <p:sp>
        <p:nvSpPr>
          <p:cNvPr id="16388" name="Rectangle 6"/>
          <p:cNvSpPr>
            <a:spLocks noGrp="1" noChangeArrowheads="1"/>
          </p:cNvSpPr>
          <p:nvPr>
            <p:ph type="body" sz="half" idx="2"/>
          </p:nvPr>
        </p:nvSpPr>
        <p:spPr>
          <a:xfrm>
            <a:off x="5029200" y="1981200"/>
            <a:ext cx="3657600" cy="4572000"/>
          </a:xfrm>
        </p:spPr>
        <p:txBody>
          <a:bodyPr/>
          <a:lstStyle/>
          <a:p>
            <a:pPr eaLnBrk="1" hangingPunct="1"/>
            <a:r>
              <a:rPr lang="en-US" altLang="en-US" smtClean="0">
                <a:solidFill>
                  <a:srgbClr val="002060"/>
                </a:solidFill>
              </a:rPr>
              <a:t>Develops a clear understanding of cargo system </a:t>
            </a:r>
          </a:p>
          <a:p>
            <a:pPr eaLnBrk="1" hangingPunct="1"/>
            <a:r>
              <a:rPr lang="en-US" altLang="en-US" smtClean="0">
                <a:solidFill>
                  <a:srgbClr val="002060"/>
                </a:solidFill>
              </a:rPr>
              <a:t>Pump room Line up</a:t>
            </a:r>
          </a:p>
          <a:p>
            <a:pPr lvl="2" eaLnBrk="1" hangingPunct="1"/>
            <a:r>
              <a:rPr lang="en-US" altLang="en-US" sz="1800" b="1" smtClean="0">
                <a:solidFill>
                  <a:srgbClr val="002060"/>
                </a:solidFill>
              </a:rPr>
              <a:t>3 centrifugal Main Cargo Pumps </a:t>
            </a:r>
          </a:p>
          <a:p>
            <a:pPr lvl="2" eaLnBrk="1" hangingPunct="1"/>
            <a:r>
              <a:rPr lang="en-US" altLang="en-US" sz="1800" b="1" smtClean="0">
                <a:solidFill>
                  <a:srgbClr val="002060"/>
                </a:solidFill>
              </a:rPr>
              <a:t>2 Positive displacement stripping pumps</a:t>
            </a:r>
          </a:p>
          <a:p>
            <a:pPr lvl="2" eaLnBrk="1" hangingPunct="1"/>
            <a:r>
              <a:rPr lang="en-US" altLang="en-US" sz="1800" b="1" smtClean="0">
                <a:solidFill>
                  <a:srgbClr val="002060"/>
                </a:solidFill>
              </a:rPr>
              <a:t>2  Cargo eductors</a:t>
            </a:r>
          </a:p>
          <a:p>
            <a:pPr lvl="2" eaLnBrk="1" hangingPunct="1"/>
            <a:r>
              <a:rPr lang="en-US" altLang="en-US" sz="1800" b="1" smtClean="0">
                <a:solidFill>
                  <a:srgbClr val="002060"/>
                </a:solidFill>
              </a:rPr>
              <a:t>1 Segregated ballast  system</a:t>
            </a:r>
          </a:p>
          <a:p>
            <a:pPr lvl="2" eaLnBrk="1" hangingPunct="1"/>
            <a:r>
              <a:rPr lang="en-US" altLang="en-US" sz="1800" b="1" smtClean="0">
                <a:solidFill>
                  <a:srgbClr val="002060"/>
                </a:solidFill>
              </a:rPr>
              <a:t>Ballast eductor strippers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19293</TotalTime>
  <Words>1733</Words>
  <Application>Microsoft Office PowerPoint</Application>
  <PresentationFormat>On-screen Show (4:3)</PresentationFormat>
  <Paragraphs>340</Paragraphs>
  <Slides>36</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2" baseType="lpstr">
      <vt:lpstr>Times New Roman</vt:lpstr>
      <vt:lpstr>Arial</vt:lpstr>
      <vt:lpstr>Symbol</vt:lpstr>
      <vt:lpstr>Wingdings</vt:lpstr>
      <vt:lpstr>Waveform</vt:lpstr>
      <vt:lpstr>Adobe Acrobat Document</vt:lpstr>
      <vt:lpstr>Effective Tanker Training</vt:lpstr>
      <vt:lpstr>PowerPoint Presentation</vt:lpstr>
      <vt:lpstr>PowerPoint Presentation</vt:lpstr>
      <vt:lpstr>Learn to crawl before you walk</vt:lpstr>
      <vt:lpstr>Educational Objectives</vt:lpstr>
      <vt:lpstr>Basics of a DL course</vt:lpstr>
      <vt:lpstr>PowerPoint Presentation</vt:lpstr>
      <vt:lpstr>OSG 305 </vt:lpstr>
      <vt:lpstr>Step One, Learn the system  </vt:lpstr>
      <vt:lpstr>PowerPoint Presentation</vt:lpstr>
      <vt:lpstr>Shore Cargo Tanks</vt:lpstr>
      <vt:lpstr>Displacement overflow tanks</vt:lpstr>
      <vt:lpstr>PowerPoint Presentation</vt:lpstr>
      <vt:lpstr>PowerPoint Presentation</vt:lpstr>
      <vt:lpstr>Pump room line up </vt:lpstr>
      <vt:lpstr>Electronic Simulators ` Pros</vt:lpstr>
      <vt:lpstr>Pros ~  Electronic Simulator</vt:lpstr>
      <vt:lpstr>Floating Model ~ Pros</vt:lpstr>
      <vt:lpstr>Pros~ Floating Model</vt:lpstr>
      <vt:lpstr>Pro ~ Floating Model</vt:lpstr>
      <vt:lpstr>Electronic Simulators ~ cons</vt:lpstr>
      <vt:lpstr>PowerPoint Presentation</vt:lpstr>
      <vt:lpstr>Model Simulation ~ Cons</vt:lpstr>
      <vt:lpstr>Cons~ Floating model </vt:lpstr>
      <vt:lpstr>Training Sequence </vt:lpstr>
      <vt:lpstr>Electronic DL Simulator</vt:lpstr>
      <vt:lpstr>PowerPoint Presentation</vt:lpstr>
      <vt:lpstr>Group Dynamics </vt:lpstr>
      <vt:lpstr>Responsibilities</vt:lpstr>
      <vt:lpstr>Observer’s Debrief Notes</vt:lpstr>
      <vt:lpstr>PowerPoint Presentation</vt:lpstr>
      <vt:lpstr>Conclusions</vt:lpstr>
      <vt:lpstr>PowerPoint Presentation</vt:lpstr>
      <vt:lpstr>Main Dk Drawing Key </vt:lpstr>
      <vt:lpstr>Below deck</vt:lpstr>
      <vt:lpstr>Pumproom </vt:lpstr>
    </vt:vector>
  </TitlesOfParts>
  <Company>Maine Maritime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Tanker Training</dc:title>
  <dc:creator>Ralph Pundt</dc:creator>
  <cp:lastModifiedBy>Lauren Blanchard</cp:lastModifiedBy>
  <cp:revision>45</cp:revision>
  <dcterms:created xsi:type="dcterms:W3CDTF">2007-10-10T00:53:50Z</dcterms:created>
  <dcterms:modified xsi:type="dcterms:W3CDTF">2014-10-17T04:14:07Z</dcterms:modified>
</cp:coreProperties>
</file>