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69" r:id="rId5"/>
    <p:sldId id="267" r:id="rId6"/>
    <p:sldId id="268" r:id="rId7"/>
    <p:sldId id="270" r:id="rId8"/>
    <p:sldId id="258" r:id="rId9"/>
    <p:sldId id="259" r:id="rId10"/>
    <p:sldId id="261" r:id="rId11"/>
    <p:sldId id="262" r:id="rId12"/>
    <p:sldId id="265" r:id="rId13"/>
    <p:sldId id="266" r:id="rId14"/>
    <p:sldId id="271" r:id="rId15"/>
    <p:sldId id="272" r:id="rId16"/>
    <p:sldId id="273" r:id="rId17"/>
    <p:sldId id="263" r:id="rId18"/>
    <p:sldId id="264" r:id="rId19"/>
  </p:sldIdLst>
  <p:sldSz cx="12192000" cy="6858000"/>
  <p:notesSz cx="6789738" cy="9091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nguyen@mma.edu" TargetMode="External"/><Relationship Id="rId2" Type="http://schemas.openxmlformats.org/officeDocument/2006/relationships/hyperlink" Target="mailto:elizabeth.true@mma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Privilege:  Creating Safe Zone and Bystander Training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THAT CAN WORK at a SMA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and Culture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PRIVILEGE – Define</a:t>
            </a:r>
          </a:p>
          <a:p>
            <a:r>
              <a:rPr lang="en-US" dirty="0" smtClean="0"/>
              <a:t>Connection between privilege and extreme majority/minority population imbalance</a:t>
            </a:r>
          </a:p>
          <a:p>
            <a:r>
              <a:rPr lang="en-US" dirty="0" smtClean="0"/>
              <a:t>Lack of critical mass</a:t>
            </a:r>
          </a:p>
          <a:p>
            <a:r>
              <a:rPr lang="en-US" dirty="0" smtClean="0"/>
              <a:t>Lack of understanding or acknowledgment of majority privilege </a:t>
            </a:r>
          </a:p>
          <a:p>
            <a:r>
              <a:rPr lang="en-US" dirty="0" smtClean="0"/>
              <a:t>Examples of privilege and “ism” on MMA campus:</a:t>
            </a:r>
          </a:p>
        </p:txBody>
      </p:sp>
    </p:spTree>
    <p:extLst>
      <p:ext uri="{BB962C8B-B14F-4D97-AF65-F5344CB8AC3E}">
        <p14:creationId xmlns:p14="http://schemas.microsoft.com/office/powerpoint/2010/main" val="13583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Diversity training re privilege</a:t>
            </a:r>
          </a:p>
          <a:p>
            <a:r>
              <a:rPr lang="en-US" dirty="0" smtClean="0"/>
              <a:t>Engagement of student leaders in planning</a:t>
            </a:r>
          </a:p>
          <a:p>
            <a:r>
              <a:rPr lang="en-US" dirty="0" smtClean="0"/>
              <a:t>Gender expectations and communications - Haven and Sex Signals</a:t>
            </a:r>
          </a:p>
          <a:p>
            <a:r>
              <a:rPr lang="en-US" dirty="0" smtClean="0"/>
              <a:t>Connecting to the Honor Code – bystander intervention strategies</a:t>
            </a:r>
          </a:p>
          <a:p>
            <a:r>
              <a:rPr lang="en-US" dirty="0" smtClean="0"/>
              <a:t>Respect the Anchor 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competency</a:t>
            </a:r>
          </a:p>
          <a:p>
            <a:r>
              <a:rPr lang="en-US" dirty="0" smtClean="0"/>
              <a:t>Grasping the concept of majority privilege</a:t>
            </a:r>
          </a:p>
          <a:p>
            <a:r>
              <a:rPr lang="en-US" dirty="0" smtClean="0"/>
              <a:t>Understanding how privilege and assumptions lead to exclusion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Leader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Campus Climate</a:t>
            </a:r>
          </a:p>
          <a:p>
            <a:r>
              <a:rPr lang="en-US" dirty="0" smtClean="0"/>
              <a:t>Meaningful conversations about what didn’t work – and adapting the training as a result of the feedback</a:t>
            </a:r>
          </a:p>
          <a:p>
            <a:r>
              <a:rPr lang="en-US" dirty="0" smtClean="0"/>
              <a:t>Seeking direction – what “ism” to tackle first</a:t>
            </a:r>
          </a:p>
          <a:p>
            <a:r>
              <a:rPr lang="en-US" dirty="0" smtClean="0"/>
              <a:t>Leadership Council</a:t>
            </a:r>
            <a:endParaRPr lang="en-US" sz="1600" dirty="0"/>
          </a:p>
          <a:p>
            <a:pPr lvl="1"/>
            <a:r>
              <a:rPr lang="en-US" dirty="0" smtClean="0"/>
              <a:t>Feedback</a:t>
            </a:r>
            <a:r>
              <a:rPr lang="en-US" dirty="0"/>
              <a:t> </a:t>
            </a:r>
            <a:r>
              <a:rPr lang="en-US" dirty="0" smtClean="0"/>
              <a:t>– what works?</a:t>
            </a:r>
          </a:p>
          <a:p>
            <a:pPr lvl="1"/>
            <a:r>
              <a:rPr lang="en-US" dirty="0" smtClean="0"/>
              <a:t>Peer – led training</a:t>
            </a:r>
          </a:p>
          <a:p>
            <a:pPr lvl="1"/>
            <a:r>
              <a:rPr lang="en-US" dirty="0" smtClean="0"/>
              <a:t>Focus on the positive – the benefits of being part of an honor community</a:t>
            </a:r>
          </a:p>
        </p:txBody>
      </p:sp>
    </p:spTree>
    <p:extLst>
      <p:ext uri="{BB962C8B-B14F-4D97-AF65-F5344CB8AC3E}">
        <p14:creationId xmlns:p14="http://schemas.microsoft.com/office/powerpoint/2010/main" val="261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Expectations and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deeper than bystander intervention to campus climate issues –  reconsidering masculinity, expectations – what kind of community do you want to be part of?</a:t>
            </a:r>
          </a:p>
          <a:p>
            <a:r>
              <a:rPr lang="en-US" dirty="0" smtClean="0"/>
              <a:t>Looking at men as allies and bystanders, not predators</a:t>
            </a:r>
          </a:p>
          <a:p>
            <a:r>
              <a:rPr lang="en-US" dirty="0" smtClean="0"/>
              <a:t>Fully exploring consent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Connecting bystander intervention and Safe Zone ally training to the Honor Code and values of the MMA community</a:t>
            </a:r>
          </a:p>
          <a:p>
            <a:r>
              <a:rPr lang="en-US" dirty="0" smtClean="0"/>
              <a:t>Focusing on the values and expectations of the code</a:t>
            </a:r>
          </a:p>
          <a:p>
            <a:pPr lvl="1"/>
            <a:r>
              <a:rPr lang="en-US" dirty="0" smtClean="0"/>
              <a:t>We don’t treat people “that way” in our community</a:t>
            </a:r>
            <a:endParaRPr lang="en-US" dirty="0"/>
          </a:p>
          <a:p>
            <a:pPr lvl="1"/>
            <a:r>
              <a:rPr lang="en-US" dirty="0" smtClean="0"/>
              <a:t>We look out for each other</a:t>
            </a:r>
          </a:p>
          <a:p>
            <a:pPr lvl="1"/>
            <a:r>
              <a:rPr lang="en-US" dirty="0" smtClean="0"/>
              <a:t>We hold each other accountable to the code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91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the Anchor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Orientation theme</a:t>
            </a:r>
          </a:p>
          <a:p>
            <a:pPr lvl="1"/>
            <a:r>
              <a:rPr lang="en-US" dirty="0" smtClean="0"/>
              <a:t>Respecting yourself</a:t>
            </a:r>
          </a:p>
          <a:p>
            <a:pPr lvl="1"/>
            <a:r>
              <a:rPr lang="en-US" dirty="0" smtClean="0"/>
              <a:t>Respecting each other</a:t>
            </a:r>
          </a:p>
          <a:p>
            <a:pPr lvl="1"/>
            <a:r>
              <a:rPr lang="en-US" dirty="0" smtClean="0"/>
              <a:t>Respecting the institution</a:t>
            </a:r>
          </a:p>
          <a:p>
            <a:pPr lvl="1"/>
            <a:r>
              <a:rPr lang="en-US" dirty="0" smtClean="0"/>
              <a:t>Respecting the community</a:t>
            </a:r>
          </a:p>
          <a:p>
            <a:r>
              <a:rPr lang="en-US" dirty="0" smtClean="0"/>
              <a:t>Slogan picked up by athletics to convey higher expectations of behavior among Mariners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DJ Smooth videos </a:t>
            </a:r>
          </a:p>
          <a:p>
            <a:r>
              <a:rPr lang="en-US" dirty="0" smtClean="0"/>
              <a:t>Consent videos</a:t>
            </a:r>
          </a:p>
          <a:p>
            <a:r>
              <a:rPr lang="en-US" dirty="0" smtClean="0"/>
              <a:t>Bystander training resources</a:t>
            </a:r>
          </a:p>
          <a:p>
            <a:pPr lvl="1"/>
            <a:r>
              <a:rPr lang="en-US" dirty="0" smtClean="0"/>
              <a:t>Sex Signals  www.catharsisproductions.com</a:t>
            </a:r>
          </a:p>
          <a:p>
            <a:pPr lvl="1"/>
            <a:r>
              <a:rPr lang="en-US" dirty="0" smtClean="0"/>
              <a:t>Step Up  stepupprogram.org</a:t>
            </a:r>
          </a:p>
          <a:p>
            <a:pPr lvl="1"/>
            <a:r>
              <a:rPr lang="en-US" dirty="0" smtClean="0"/>
              <a:t>On-line Bystander </a:t>
            </a:r>
            <a:r>
              <a:rPr lang="en-US" dirty="0"/>
              <a:t>training for USNA http://www.catharsisproductions.com/online_training_demo.php</a:t>
            </a:r>
            <a:endParaRPr lang="en-US" dirty="0" smtClean="0"/>
          </a:p>
          <a:p>
            <a:r>
              <a:rPr lang="en-US" dirty="0" smtClean="0"/>
              <a:t>Safe Zone training manual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sharing from other campuses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approach to launching Bystander Intervention and Safe Zone Ally programs and lessons learned.</a:t>
            </a:r>
          </a:p>
          <a:p>
            <a:r>
              <a:rPr lang="en-US" dirty="0" smtClean="0"/>
              <a:t>Rationale for understanding campus-wide, focused training on privilege and culture change.</a:t>
            </a:r>
          </a:p>
          <a:p>
            <a:r>
              <a:rPr lang="en-US" dirty="0" smtClean="0"/>
              <a:t>Overview of revised training plan</a:t>
            </a:r>
          </a:p>
          <a:p>
            <a:r>
              <a:rPr lang="en-US" dirty="0" smtClean="0"/>
              <a:t>Sharing of resources</a:t>
            </a:r>
          </a:p>
          <a:p>
            <a:r>
              <a:rPr lang="en-US" dirty="0" smtClean="0"/>
              <a:t>Audience discussion of SMA campus climate challenges and opportunities and successful programs.</a:t>
            </a:r>
          </a:p>
        </p:txBody>
      </p:sp>
    </p:spTree>
    <p:extLst>
      <p:ext uri="{BB962C8B-B14F-4D97-AF65-F5344CB8AC3E}">
        <p14:creationId xmlns:p14="http://schemas.microsoft.com/office/powerpoint/2010/main" val="25125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Elizabeth True, VP for Student Affairs and Enrollment Management and Title IX Coordinator  </a:t>
            </a:r>
            <a:r>
              <a:rPr lang="en-US" dirty="0" smtClean="0">
                <a:hlinkClick r:id="rId2"/>
              </a:rPr>
              <a:t>elizabeth.true@mma.edu</a:t>
            </a:r>
            <a:endParaRPr lang="en-US" dirty="0" smtClean="0"/>
          </a:p>
          <a:p>
            <a:r>
              <a:rPr lang="en-US" dirty="0" smtClean="0"/>
              <a:t>Amanda Nguyen, Interim Director of Residential Life and Student Services  </a:t>
            </a:r>
            <a:r>
              <a:rPr lang="en-US" dirty="0" smtClean="0">
                <a:hlinkClick r:id="rId3"/>
              </a:rPr>
              <a:t>amanda.nguyen@mma.edu</a:t>
            </a:r>
            <a:endParaRPr lang="en-US" dirty="0" smtClean="0"/>
          </a:p>
          <a:p>
            <a:r>
              <a:rPr lang="en-US" dirty="0" smtClean="0"/>
              <a:t>Hannah Chisholm ‘16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Amendola</a:t>
            </a:r>
            <a:r>
              <a:rPr lang="en-US" dirty="0" smtClean="0"/>
              <a:t> ‘15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Broader understanding of how campus culture affects students’ ability to engage in training on diversity topics</a:t>
            </a:r>
          </a:p>
          <a:p>
            <a:r>
              <a:rPr lang="en-US" dirty="0" smtClean="0"/>
              <a:t>Sharing of best practices</a:t>
            </a:r>
          </a:p>
          <a:p>
            <a:r>
              <a:rPr lang="en-US" dirty="0" smtClean="0"/>
              <a:t>Opportunity for staff at SMAs to collaborate across campuses to facilitate better training for students</a:t>
            </a:r>
          </a:p>
          <a:p>
            <a:r>
              <a:rPr lang="en-US" dirty="0" smtClean="0"/>
              <a:t>Reminder that we are ALWAYS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Maine Maritime Academy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Male majority in student body</a:t>
            </a:r>
          </a:p>
          <a:p>
            <a:pPr lvl="1"/>
            <a:r>
              <a:rPr lang="en-US" dirty="0" smtClean="0"/>
              <a:t>Fear of raising women’s issues and being treated differently</a:t>
            </a:r>
          </a:p>
          <a:p>
            <a:r>
              <a:rPr lang="en-US" dirty="0" smtClean="0"/>
              <a:t>Lack of traditional student activities</a:t>
            </a:r>
          </a:p>
          <a:p>
            <a:r>
              <a:rPr lang="en-US" dirty="0" smtClean="0"/>
              <a:t>Lack of racial diversity/remote area</a:t>
            </a:r>
          </a:p>
          <a:p>
            <a:r>
              <a:rPr lang="en-US" dirty="0" smtClean="0"/>
              <a:t>Comparative lack of awareness of cultural sensitivity issues</a:t>
            </a:r>
          </a:p>
          <a:p>
            <a:r>
              <a:rPr lang="en-US" dirty="0" smtClean="0"/>
              <a:t>Regimental culture</a:t>
            </a:r>
          </a:p>
          <a:p>
            <a:r>
              <a:rPr lang="en-US" dirty="0" smtClean="0"/>
              <a:t>Hypothesis – more conservative student body?  Accurate or not?</a:t>
            </a:r>
          </a:p>
          <a:p>
            <a:r>
              <a:rPr lang="en-US" dirty="0" smtClean="0"/>
              <a:t>Paternalistic/big brother mentality</a:t>
            </a:r>
          </a:p>
          <a:p>
            <a:r>
              <a:rPr lang="en-US" dirty="0" smtClean="0"/>
              <a:t>“I don’t see color (gender, sexual orientation)”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Affairs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understood the concept of privilege and accepted their own</a:t>
            </a:r>
          </a:p>
          <a:p>
            <a:r>
              <a:rPr lang="en-US" dirty="0" smtClean="0"/>
              <a:t>Students had prior experience with diversity/sensitivity training</a:t>
            </a:r>
          </a:p>
          <a:p>
            <a:r>
              <a:rPr lang="en-US" dirty="0" smtClean="0"/>
              <a:t>MMA Students held more conservative opinions on diversity issues than would be expected in a college population</a:t>
            </a:r>
          </a:p>
          <a:p>
            <a:r>
              <a:rPr lang="en-US" dirty="0" smtClean="0"/>
              <a:t>Women and students from other underrepresented groups were comfortable challenging prejudicial treatment</a:t>
            </a:r>
          </a:p>
          <a:p>
            <a:r>
              <a:rPr lang="en-US" dirty="0" smtClean="0"/>
              <a:t>Male students understood the challenges for women on a majority male campus</a:t>
            </a:r>
          </a:p>
          <a:p>
            <a:r>
              <a:rPr lang="en-US" dirty="0" smtClean="0"/>
              <a:t>We were wrong on ALL counts!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to fit a round peg into a square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Adapting programs from more traditional campuses without considering the unique campus culture of MMA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Bystander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Title IX requirements</a:t>
            </a:r>
          </a:p>
          <a:p>
            <a:r>
              <a:rPr lang="en-US" dirty="0" smtClean="0"/>
              <a:t>Focus on bystander effect</a:t>
            </a:r>
          </a:p>
          <a:p>
            <a:r>
              <a:rPr lang="en-US" dirty="0" smtClean="0"/>
              <a:t>Use of video</a:t>
            </a:r>
          </a:p>
          <a:p>
            <a:r>
              <a:rPr lang="en-US" dirty="0" smtClean="0"/>
              <a:t>Lessons learned:	</a:t>
            </a:r>
          </a:p>
          <a:p>
            <a:pPr lvl="1"/>
            <a:r>
              <a:rPr lang="en-US" dirty="0" smtClean="0"/>
              <a:t>Began with discussion about status of women in the maritime industry</a:t>
            </a:r>
          </a:p>
          <a:p>
            <a:pPr lvl="1"/>
            <a:r>
              <a:rPr lang="en-US" dirty="0" smtClean="0"/>
              <a:t>Focusing on details such as overemphasis on consent scenarios, alcohol </a:t>
            </a:r>
          </a:p>
          <a:p>
            <a:pPr lvl="1"/>
            <a:r>
              <a:rPr lang="en-US" dirty="0" smtClean="0"/>
              <a:t>Making men feel defensive that all are potential predators</a:t>
            </a:r>
          </a:p>
          <a:p>
            <a:pPr lvl="1"/>
            <a:r>
              <a:rPr lang="en-US" dirty="0" smtClean="0"/>
              <a:t>Unreasonable assumption about the frequency that women lie about rape for revenge</a:t>
            </a:r>
          </a:p>
          <a:p>
            <a:pPr lvl="1"/>
            <a:r>
              <a:rPr lang="en-US" dirty="0" smtClean="0"/>
              <a:t>Didn’t personalize it enough for MMA experience</a:t>
            </a:r>
          </a:p>
          <a:p>
            <a:pPr lvl="1"/>
            <a:r>
              <a:rPr lang="en-US" dirty="0" smtClean="0"/>
              <a:t>Didn’t connect to honor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Zone Ally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for </a:t>
            </a:r>
            <a:r>
              <a:rPr lang="en-US" dirty="0" err="1" smtClean="0"/>
              <a:t>Ras</a:t>
            </a:r>
            <a:r>
              <a:rPr lang="en-US" dirty="0" smtClean="0"/>
              <a:t>/voluntary for rest of community</a:t>
            </a:r>
          </a:p>
          <a:p>
            <a:r>
              <a:rPr lang="en-US" dirty="0" smtClean="0"/>
              <a:t>Explored how identifying as LGBT is more challenging on the MMA campus</a:t>
            </a:r>
          </a:p>
          <a:p>
            <a:r>
              <a:rPr lang="en-US" dirty="0" smtClean="0"/>
              <a:t>Lessons Learned</a:t>
            </a:r>
          </a:p>
          <a:p>
            <a:pPr lvl="1"/>
            <a:r>
              <a:rPr lang="en-US" dirty="0" smtClean="0"/>
              <a:t>Either fully address role of religious beliefs in issue of homophobia or don’t explore it at all</a:t>
            </a:r>
          </a:p>
          <a:p>
            <a:pPr lvl="1"/>
            <a:r>
              <a:rPr lang="en-US" dirty="0" smtClean="0"/>
              <a:t>Explain the training/Safe Zone concept better and broader marketing</a:t>
            </a:r>
          </a:p>
          <a:p>
            <a:pPr lvl="1"/>
            <a:r>
              <a:rPr lang="en-US" dirty="0" smtClean="0"/>
              <a:t>Avoid generalizations and judgment based on assumptions</a:t>
            </a:r>
          </a:p>
          <a:p>
            <a:pPr lvl="1"/>
            <a:r>
              <a:rPr lang="en-US" dirty="0" smtClean="0"/>
              <a:t>Adaptations for future – incorporating student staff feedback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587</TotalTime>
  <Words>690</Words>
  <Application>Microsoft Office PowerPoint</Application>
  <PresentationFormat>Custom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Ion Boardroom</vt:lpstr>
      <vt:lpstr>Understanding Privilege:  Creating Safe Zone and Bystander Training Programs</vt:lpstr>
      <vt:lpstr>Agenda</vt:lpstr>
      <vt:lpstr>Introductions</vt:lpstr>
      <vt:lpstr>Outcomes</vt:lpstr>
      <vt:lpstr>Maine Maritime Academy Culture</vt:lpstr>
      <vt:lpstr>Student Affairs Assumptions</vt:lpstr>
      <vt:lpstr>Trying to fit a round peg into a square hole</vt:lpstr>
      <vt:lpstr>Bystander Training</vt:lpstr>
      <vt:lpstr>Safe Zone Ally Training</vt:lpstr>
      <vt:lpstr>Privilege and Culture Change</vt:lpstr>
      <vt:lpstr>New approaches</vt:lpstr>
      <vt:lpstr>Diversity training</vt:lpstr>
      <vt:lpstr>Student Leader Engagement</vt:lpstr>
      <vt:lpstr>Gender Expectations and Communications</vt:lpstr>
      <vt:lpstr>Honor Code</vt:lpstr>
      <vt:lpstr>Respect the Anchor</vt:lpstr>
      <vt:lpstr>Diversity Resources</vt:lpstr>
      <vt:lpstr>Collaboration</vt:lpstr>
    </vt:vector>
  </TitlesOfParts>
  <Company>Maine Maritime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Privilege:  Creating Safe Zone and Bystander Training Programs</dc:title>
  <dc:creator>Liz T.</dc:creator>
  <cp:lastModifiedBy>Lauren Blanchard</cp:lastModifiedBy>
  <cp:revision>21</cp:revision>
  <cp:lastPrinted>2014-10-16T15:18:05Z</cp:lastPrinted>
  <dcterms:created xsi:type="dcterms:W3CDTF">2014-10-06T23:56:52Z</dcterms:created>
  <dcterms:modified xsi:type="dcterms:W3CDTF">2014-10-17T02:30:15Z</dcterms:modified>
</cp:coreProperties>
</file>