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Override PartName="/ppt/charts/style4.xml" ContentType="application/vnd.ms-office.chartstyle+xml"/>
  <Override PartName="/ppt/charts/colors4.xml" ContentType="application/vnd.ms-office.chartcolorstyle+xml"/>
  <Override PartName="/ppt/charts/style5.xml" ContentType="application/vnd.ms-office.chartstyle+xml"/>
  <Override PartName="/ppt/charts/colors5.xml" ContentType="application/vnd.ms-office.chartcolorstyle+xml"/>
  <Override PartName="/ppt/charts/style6.xml" ContentType="application/vnd.ms-office.chartstyle+xml"/>
  <Override PartName="/ppt/charts/colors6.xml" ContentType="application/vnd.ms-office.chartcolorstyle+xml"/>
  <Override PartName="/ppt/charts/style7.xml" ContentType="application/vnd.ms-office.chartstyle+xml"/>
  <Override PartName="/ppt/charts/colors7.xml" ContentType="application/vnd.ms-office.chartcolorstyle+xml"/>
  <Override PartName="/ppt/charts/style8.xml" ContentType="application/vnd.ms-office.chartstyle+xml"/>
  <Override PartName="/ppt/charts/colors8.xml" ContentType="application/vnd.ms-office.chartcolorstyle+xml"/>
  <Override PartName="/ppt/charts/style9.xml" ContentType="application/vnd.ms-office.chartstyle+xml"/>
  <Override PartName="/ppt/charts/colors9.xml" ContentType="application/vnd.ms-office.chartcolorstyle+xml"/>
  <Override PartName="/ppt/charts/style10.xml" ContentType="application/vnd.ms-office.chartstyle+xml"/>
  <Override PartName="/ppt/charts/colors10.xml" ContentType="application/vnd.ms-office.chartcolorstyle+xml"/>
  <Override PartName="/ppt/charts/style11.xml" ContentType="application/vnd.ms-office.chartstyle+xml"/>
  <Override PartName="/ppt/charts/colors11.xml" ContentType="application/vnd.ms-office.chartcolorstyle+xml"/>
  <Override PartName="/ppt/charts/style12.xml" ContentType="application/vnd.ms-office.chartstyle+xml"/>
  <Override PartName="/ppt/charts/colors12.xml" ContentType="application/vnd.ms-office.chartcolorstyle+xml"/>
  <Override PartName="/ppt/charts/style13.xml" ContentType="application/vnd.ms-office.chartstyle+xml"/>
  <Override PartName="/ppt/charts/colors13.xml" ContentType="application/vnd.ms-office.chartcolorstyle+xml"/>
  <Override PartName="/ppt/charts/style14.xml" ContentType="application/vnd.ms-office.chartstyle+xml"/>
  <Override PartName="/ppt/charts/colors14.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3" r:id="rId3"/>
    <p:sldId id="284" r:id="rId4"/>
    <p:sldId id="285" r:id="rId5"/>
    <p:sldId id="286" r:id="rId6"/>
    <p:sldId id="288" r:id="rId7"/>
    <p:sldId id="289" r:id="rId8"/>
    <p:sldId id="287" r:id="rId9"/>
    <p:sldId id="290" r:id="rId10"/>
    <p:sldId id="292" r:id="rId11"/>
    <p:sldId id="311" r:id="rId12"/>
    <p:sldId id="293" r:id="rId13"/>
    <p:sldId id="294" r:id="rId14"/>
    <p:sldId id="295" r:id="rId15"/>
    <p:sldId id="291" r:id="rId16"/>
    <p:sldId id="296" r:id="rId17"/>
    <p:sldId id="304" r:id="rId18"/>
    <p:sldId id="303" r:id="rId19"/>
    <p:sldId id="313" r:id="rId20"/>
    <p:sldId id="305" r:id="rId21"/>
    <p:sldId id="306" r:id="rId22"/>
    <p:sldId id="312" r:id="rId23"/>
    <p:sldId id="315" r:id="rId24"/>
    <p:sldId id="316" r:id="rId25"/>
    <p:sldId id="307" r:id="rId26"/>
    <p:sldId id="308" r:id="rId27"/>
    <p:sldId id="317" r:id="rId28"/>
    <p:sldId id="314" r:id="rId29"/>
    <p:sldId id="318" r:id="rId30"/>
    <p:sldId id="309" r:id="rId31"/>
    <p:sldId id="319" r:id="rId32"/>
    <p:sldId id="320" r:id="rId33"/>
    <p:sldId id="321" r:id="rId34"/>
    <p:sldId id="322" r:id="rId35"/>
    <p:sldId id="331" r:id="rId36"/>
    <p:sldId id="323" r:id="rId37"/>
    <p:sldId id="324" r:id="rId38"/>
    <p:sldId id="325" r:id="rId39"/>
    <p:sldId id="326" r:id="rId40"/>
    <p:sldId id="332" r:id="rId41"/>
    <p:sldId id="327" r:id="rId42"/>
    <p:sldId id="328" r:id="rId43"/>
    <p:sldId id="329" r:id="rId44"/>
    <p:sldId id="330" r:id="rId45"/>
    <p:sldId id="310" r:id="rId46"/>
    <p:sldId id="333" r:id="rId47"/>
    <p:sldId id="261" r:id="rId48"/>
    <p:sldId id="270" r:id="rId49"/>
    <p:sldId id="258" r:id="rId50"/>
    <p:sldId id="259" r:id="rId51"/>
    <p:sldId id="260" r:id="rId52"/>
    <p:sldId id="263" r:id="rId53"/>
    <p:sldId id="264" r:id="rId54"/>
    <p:sldId id="275" r:id="rId55"/>
    <p:sldId id="265" r:id="rId56"/>
    <p:sldId id="334" r:id="rId57"/>
    <p:sldId id="271" r:id="rId58"/>
    <p:sldId id="266" r:id="rId59"/>
    <p:sldId id="274" r:id="rId60"/>
    <p:sldId id="267" r:id="rId61"/>
    <p:sldId id="268" r:id="rId62"/>
    <p:sldId id="272" r:id="rId63"/>
    <p:sldId id="277" r:id="rId64"/>
    <p:sldId id="278" r:id="rId65"/>
    <p:sldId id="273" r:id="rId66"/>
    <p:sldId id="282" r:id="rId67"/>
    <p:sldId id="276" r:id="rId68"/>
    <p:sldId id="281" r:id="rId69"/>
    <p:sldId id="279"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706" autoAdjust="0"/>
    <p:restoredTop sz="93783" autoAdjust="0"/>
  </p:normalViewPr>
  <p:slideViewPr>
    <p:cSldViewPr>
      <p:cViewPr varScale="1">
        <p:scale>
          <a:sx n="65" d="100"/>
          <a:sy n="65" d="100"/>
        </p:scale>
        <p:origin x="-1206"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C:\Users\lance.burton\Desktop\Cruise%20Cadet%20Questionaire%20Analysis.xlsx" TargetMode="External"/></Relationships>
</file>

<file path=ppt/charts/_rels/chart10.xml.rels><?xml version="1.0" encoding="UTF-8" standalone="yes"?>
<Relationships xmlns="http://schemas.openxmlformats.org/package/2006/relationships"><Relationship Id="rId3" Type="http://schemas.microsoft.com/office/2011/relationships/chartStyle" Target="style10.xml"/><Relationship Id="rId2" Type="http://schemas.microsoft.com/office/2011/relationships/chartColorStyle" Target="colors10.xml"/><Relationship Id="rId1" Type="http://schemas.openxmlformats.org/officeDocument/2006/relationships/oleObject" Target="file:///C:\Users\lance.burton\Desktop\Cruise%20Cadet%20Questionaire%20Analysis.xlsx" TargetMode="External"/></Relationships>
</file>

<file path=ppt/charts/_rels/chart11.xml.rels><?xml version="1.0" encoding="UTF-8" standalone="yes"?>
<Relationships xmlns="http://schemas.openxmlformats.org/package/2006/relationships"><Relationship Id="rId3" Type="http://schemas.microsoft.com/office/2011/relationships/chartStyle" Target="style11.xml"/><Relationship Id="rId2" Type="http://schemas.microsoft.com/office/2011/relationships/chartColorStyle" Target="colors11.xml"/><Relationship Id="rId1" Type="http://schemas.openxmlformats.org/officeDocument/2006/relationships/oleObject" Target="file:///C:\Users\lance.burton\Desktop\Cruise%20Cadet%20Questionaire%20Analysis.xlsx" TargetMode="External"/></Relationships>
</file>

<file path=ppt/charts/_rels/chart12.xml.rels><?xml version="1.0" encoding="UTF-8" standalone="yes"?>
<Relationships xmlns="http://schemas.openxmlformats.org/package/2006/relationships"><Relationship Id="rId3" Type="http://schemas.microsoft.com/office/2011/relationships/chartStyle" Target="style12.xml"/><Relationship Id="rId2" Type="http://schemas.microsoft.com/office/2011/relationships/chartColorStyle" Target="colors12.xml"/><Relationship Id="rId1" Type="http://schemas.openxmlformats.org/officeDocument/2006/relationships/oleObject" Target="file:///C:\Users\lance.burton\Desktop\Cruise%20Cadet%20Questionaire%20Analysis.xlsx" TargetMode="External"/></Relationships>
</file>

<file path=ppt/charts/_rels/chart13.xml.rels><?xml version="1.0" encoding="UTF-8" standalone="yes"?>
<Relationships xmlns="http://schemas.openxmlformats.org/package/2006/relationships"><Relationship Id="rId3" Type="http://schemas.microsoft.com/office/2011/relationships/chartStyle" Target="style13.xml"/><Relationship Id="rId2" Type="http://schemas.microsoft.com/office/2011/relationships/chartColorStyle" Target="colors13.xml"/><Relationship Id="rId1" Type="http://schemas.openxmlformats.org/officeDocument/2006/relationships/oleObject" Target="file:///C:\Users\lance.burton\Desktop\Cruise%20Cadet%20Questionaire%20Analysis.xlsx" TargetMode="External"/></Relationships>
</file>

<file path=ppt/charts/_rels/chart14.xml.rels><?xml version="1.0" encoding="UTF-8" standalone="yes"?>
<Relationships xmlns="http://schemas.openxmlformats.org/package/2006/relationships"><Relationship Id="rId3" Type="http://schemas.microsoft.com/office/2011/relationships/chartStyle" Target="style14.xml"/><Relationship Id="rId2" Type="http://schemas.microsoft.com/office/2011/relationships/chartColorStyle" Target="colors14.xml"/><Relationship Id="rId1" Type="http://schemas.openxmlformats.org/officeDocument/2006/relationships/oleObject" Target="file:///C:\Users\lance.burton\Desktop\Cruise%20Cadet%20Questionaire%20Analysis.xlsx" TargetMode="Externa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C:\Users\lance.burton\Desktop\Cruise%20Cadet%20Questionaire%20Analysis.xlsx" TargetMode="External"/></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file:///C:\Users\lance.burton\Desktop\Cruise%20Cadet%20Questionaire%20Analysis.xlsx" TargetMode="External"/></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file:///C:\Users\lance.burton\Desktop\Cruise%20Cadet%20Questionaire%20Analysis.xlsx" TargetMode="External"/></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oleObject" Target="file:///C:\Users\lance.burton\Desktop\Cruise%20Cadet%20Questionaire%20Analysis.xlsx" TargetMode="External"/></Relationships>
</file>

<file path=ppt/charts/_rels/chart6.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oleObject" Target="file:///C:\Users\lance.burton\Desktop\Cruise%20Cadet%20Questionaire%20Analysis.xlsx" TargetMode="External"/></Relationships>
</file>

<file path=ppt/charts/_rels/chart7.xml.rels><?xml version="1.0" encoding="UTF-8" standalone="yes"?>
<Relationships xmlns="http://schemas.openxmlformats.org/package/2006/relationships"><Relationship Id="rId3" Type="http://schemas.microsoft.com/office/2011/relationships/chartStyle" Target="style7.xml"/><Relationship Id="rId2" Type="http://schemas.microsoft.com/office/2011/relationships/chartColorStyle" Target="colors7.xml"/><Relationship Id="rId1" Type="http://schemas.openxmlformats.org/officeDocument/2006/relationships/oleObject" Target="file:///C:\Users\lance.burton\Desktop\Cruise%20Cadet%20Questionaire%20Analysis.xlsx" TargetMode="External"/></Relationships>
</file>

<file path=ppt/charts/_rels/chart8.xml.rels><?xml version="1.0" encoding="UTF-8" standalone="yes"?>
<Relationships xmlns="http://schemas.openxmlformats.org/package/2006/relationships"><Relationship Id="rId3" Type="http://schemas.microsoft.com/office/2011/relationships/chartStyle" Target="style8.xml"/><Relationship Id="rId2" Type="http://schemas.microsoft.com/office/2011/relationships/chartColorStyle" Target="colors8.xml"/><Relationship Id="rId1" Type="http://schemas.openxmlformats.org/officeDocument/2006/relationships/oleObject" Target="file:///C:\Users\lance.burton\Desktop\Cruise%20Cadet%20Questionaire%20Analysis.xlsx" TargetMode="External"/></Relationships>
</file>

<file path=ppt/charts/_rels/chart9.xml.rels><?xml version="1.0" encoding="UTF-8" standalone="yes"?>
<Relationships xmlns="http://schemas.openxmlformats.org/package/2006/relationships"><Relationship Id="rId3" Type="http://schemas.microsoft.com/office/2011/relationships/chartStyle" Target="style9.xml"/><Relationship Id="rId2" Type="http://schemas.microsoft.com/office/2011/relationships/chartColorStyle" Target="colors9.xml"/><Relationship Id="rId1" Type="http://schemas.openxmlformats.org/officeDocument/2006/relationships/oleObject" Target="file:///C:\Users\lance.burton\Desktop\Cruise%20Cadet%20Questionaire%20Analysi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802974040453948E-2"/>
          <c:y val="3.4335036364729225E-2"/>
          <c:w val="0.89551864408770188"/>
          <c:h val="0.90018525809273842"/>
        </c:manualLayout>
      </c:layout>
      <c:barChart>
        <c:barDir val="col"/>
        <c:grouping val="clustered"/>
        <c:varyColors val="0"/>
        <c:ser>
          <c:idx val="2"/>
          <c:order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Sheet1!$D$200:$D$206</c:f>
              <c:strCache>
                <c:ptCount val="4"/>
                <c:pt idx="0">
                  <c:v>1st Class</c:v>
                </c:pt>
                <c:pt idx="1">
                  <c:v>2nd class</c:v>
                </c:pt>
                <c:pt idx="2">
                  <c:v>4th class</c:v>
                </c:pt>
                <c:pt idx="3">
                  <c:v>Overall</c:v>
                </c:pt>
              </c:strCache>
              <c:extLst/>
            </c:strRef>
          </c:cat>
          <c:val>
            <c:numRef>
              <c:f>Sheet1!$G$200:$G$206</c:f>
              <c:numCache>
                <c:formatCode>0.000</c:formatCode>
                <c:ptCount val="4"/>
                <c:pt idx="0">
                  <c:v>1.9047619047619047</c:v>
                </c:pt>
                <c:pt idx="1">
                  <c:v>1.6896551724137931</c:v>
                </c:pt>
                <c:pt idx="2">
                  <c:v>1.6407766990291262</c:v>
                </c:pt>
                <c:pt idx="3">
                  <c:v>1.6868131868131868</c:v>
                </c:pt>
              </c:numCache>
              <c:extLst/>
            </c:numRef>
          </c:val>
        </c:ser>
        <c:dLbls>
          <c:dLblPos val="outEnd"/>
          <c:showLegendKey val="0"/>
          <c:showVal val="1"/>
          <c:showCatName val="0"/>
          <c:showSerName val="0"/>
          <c:showPercent val="0"/>
          <c:showBubbleSize val="0"/>
        </c:dLbls>
        <c:gapWidth val="100"/>
        <c:overlap val="-24"/>
        <c:axId val="3505664"/>
        <c:axId val="155476544"/>
        <c:extLst>
          <c:ext xmlns:c15="http://schemas.microsoft.com/office/drawing/2012/chart" uri="{02D57815-91ED-43cb-92C2-25804820EDAC}">
            <c15:filteredBarSeries>
              <c15: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Sheet1!$D$200:$D$206</c15:sqref>
                        </c15:formulaRef>
                      </c:ext>
                    </c:extLst>
                    <c:strCache>
                      <c:ptCount val="4"/>
                      <c:pt idx="0">
                        <c:v>1st Class</c:v>
                      </c:pt>
                      <c:pt idx="1">
                        <c:v>2nd class</c:v>
                      </c:pt>
                      <c:pt idx="2">
                        <c:v>4th class</c:v>
                      </c:pt>
                      <c:pt idx="3">
                        <c:v>Overall</c:v>
                      </c:pt>
                    </c:strCache>
                  </c:strRef>
                </c:cat>
                <c:val>
                  <c:numRef>
                    <c:extLst>
                      <c:ext uri="{02D57815-91ED-43cb-92C2-25804820EDAC}">
                        <c15:formulaRef>
                          <c15:sqref>Sheet1!$E$200:$E$206</c15:sqref>
                        </c15:formulaRef>
                      </c:ext>
                    </c:extLst>
                    <c:numCache>
                      <c:formatCode>General</c:formatCode>
                      <c:ptCount val="4"/>
                    </c:numCache>
                  </c:numRef>
                </c:val>
              </c15:ser>
            </c15:filteredBarSeries>
            <c15:filteredBarSeries>
              <c15:ser>
                <c:idx val="1"/>
                <c:order val="1"/>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Sheet1!$D$200:$D$206</c15:sqref>
                        </c15:formulaRef>
                      </c:ext>
                    </c:extLst>
                    <c:strCache>
                      <c:ptCount val="4"/>
                      <c:pt idx="0">
                        <c:v>1st Class</c:v>
                      </c:pt>
                      <c:pt idx="1">
                        <c:v>2nd class</c:v>
                      </c:pt>
                      <c:pt idx="2">
                        <c:v>4th class</c:v>
                      </c:pt>
                      <c:pt idx="3">
                        <c:v>Overall</c:v>
                      </c:pt>
                    </c:strCache>
                  </c:strRef>
                </c:cat>
                <c:val>
                  <c:numRef>
                    <c:extLst xmlns:c15="http://schemas.microsoft.com/office/drawing/2012/chart">
                      <c:ext xmlns:c15="http://schemas.microsoft.com/office/drawing/2012/chart" uri="{02D57815-91ED-43cb-92C2-25804820EDAC}">
                        <c15:formulaRef>
                          <c15:sqref>Sheet1!$F$200:$F$206</c15:sqref>
                        </c15:formulaRef>
                      </c:ext>
                    </c:extLst>
                    <c:numCache>
                      <c:formatCode>General</c:formatCode>
                      <c:ptCount val="4"/>
                    </c:numCache>
                  </c:numRef>
                </c:val>
              </c15:ser>
            </c15:filteredBarSeries>
          </c:ext>
        </c:extLst>
      </c:barChart>
      <c:catAx>
        <c:axId val="350566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5476544"/>
        <c:crosses val="autoZero"/>
        <c:auto val="1"/>
        <c:lblAlgn val="ctr"/>
        <c:lblOffset val="100"/>
        <c:noMultiLvlLbl val="0"/>
      </c:catAx>
      <c:valAx>
        <c:axId val="155476544"/>
        <c:scaling>
          <c:orientation val="minMax"/>
        </c:scaling>
        <c:delete val="0"/>
        <c:axPos val="l"/>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5056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798083752056297E-2"/>
          <c:y val="3.4335036364729225E-2"/>
          <c:w val="0.893954400771929"/>
          <c:h val="0.90270202526054111"/>
        </c:manualLayout>
      </c:layout>
      <c:barChart>
        <c:barDir val="col"/>
        <c:grouping val="clustered"/>
        <c:varyColors val="0"/>
        <c:ser>
          <c:idx val="2"/>
          <c:order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Sheet1!$D$200:$D$206</c:f>
              <c:strCache>
                <c:ptCount val="4"/>
                <c:pt idx="0">
                  <c:v>1st Class</c:v>
                </c:pt>
                <c:pt idx="1">
                  <c:v>2nd class</c:v>
                </c:pt>
                <c:pt idx="2">
                  <c:v>4th class</c:v>
                </c:pt>
                <c:pt idx="3">
                  <c:v>Overall</c:v>
                </c:pt>
              </c:strCache>
              <c:extLst/>
            </c:strRef>
          </c:cat>
          <c:val>
            <c:numRef>
              <c:f>Sheet1!$X$200:$X$206</c:f>
              <c:numCache>
                <c:formatCode>0.000</c:formatCode>
                <c:ptCount val="4"/>
                <c:pt idx="0">
                  <c:v>1.4545454545454546</c:v>
                </c:pt>
                <c:pt idx="1">
                  <c:v>1.2741935483870968</c:v>
                </c:pt>
                <c:pt idx="2">
                  <c:v>1.4193548387096775</c:v>
                </c:pt>
                <c:pt idx="3">
                  <c:v>1.3728813559322033</c:v>
                </c:pt>
              </c:numCache>
              <c:extLst/>
            </c:numRef>
          </c:val>
        </c:ser>
        <c:dLbls>
          <c:dLblPos val="outEnd"/>
          <c:showLegendKey val="0"/>
          <c:showVal val="1"/>
          <c:showCatName val="0"/>
          <c:showSerName val="0"/>
          <c:showPercent val="0"/>
          <c:showBubbleSize val="0"/>
        </c:dLbls>
        <c:gapWidth val="100"/>
        <c:overlap val="-24"/>
        <c:axId val="158680576"/>
        <c:axId val="157389312"/>
        <c:extLst>
          <c:ext xmlns:c15="http://schemas.microsoft.com/office/drawing/2012/chart" uri="{02D57815-91ED-43cb-92C2-25804820EDAC}">
            <c15:filteredBarSeries>
              <c15: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Sheet1!$D$200:$D$206</c15:sqref>
                        </c15:formulaRef>
                      </c:ext>
                    </c:extLst>
                    <c:strCache>
                      <c:ptCount val="4"/>
                      <c:pt idx="0">
                        <c:v>1st Class</c:v>
                      </c:pt>
                      <c:pt idx="1">
                        <c:v>2nd class</c:v>
                      </c:pt>
                      <c:pt idx="2">
                        <c:v>4th class</c:v>
                      </c:pt>
                      <c:pt idx="3">
                        <c:v>Overall</c:v>
                      </c:pt>
                    </c:strCache>
                  </c:strRef>
                </c:cat>
                <c:val>
                  <c:numRef>
                    <c:extLst>
                      <c:ext uri="{02D57815-91ED-43cb-92C2-25804820EDAC}">
                        <c15:formulaRef>
                          <c15:sqref>Sheet1!$E$200:$E$206</c15:sqref>
                        </c15:formulaRef>
                      </c:ext>
                    </c:extLst>
                    <c:numCache>
                      <c:formatCode>General</c:formatCode>
                      <c:ptCount val="4"/>
                    </c:numCache>
                  </c:numRef>
                </c:val>
              </c15:ser>
            </c15:filteredBarSeries>
            <c15:filteredBarSeries>
              <c15:ser>
                <c:idx val="1"/>
                <c:order val="1"/>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Sheet1!$D$200:$D$206</c15:sqref>
                        </c15:formulaRef>
                      </c:ext>
                    </c:extLst>
                    <c:strCache>
                      <c:ptCount val="4"/>
                      <c:pt idx="0">
                        <c:v>1st Class</c:v>
                      </c:pt>
                      <c:pt idx="1">
                        <c:v>2nd class</c:v>
                      </c:pt>
                      <c:pt idx="2">
                        <c:v>4th class</c:v>
                      </c:pt>
                      <c:pt idx="3">
                        <c:v>Overall</c:v>
                      </c:pt>
                    </c:strCache>
                  </c:strRef>
                </c:cat>
                <c:val>
                  <c:numRef>
                    <c:extLst xmlns:c15="http://schemas.microsoft.com/office/drawing/2012/chart">
                      <c:ext xmlns:c15="http://schemas.microsoft.com/office/drawing/2012/chart" uri="{02D57815-91ED-43cb-92C2-25804820EDAC}">
                        <c15:formulaRef>
                          <c15:sqref>Sheet1!$F$200:$F$206</c15:sqref>
                        </c15:formulaRef>
                      </c:ext>
                    </c:extLst>
                    <c:numCache>
                      <c:formatCode>General</c:formatCode>
                      <c:ptCount val="4"/>
                    </c:numCache>
                  </c:numRef>
                </c:val>
              </c15:ser>
            </c15:filteredBarSeries>
          </c:ext>
        </c:extLst>
      </c:barChart>
      <c:catAx>
        <c:axId val="15868057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7389312"/>
        <c:crosses val="autoZero"/>
        <c:auto val="1"/>
        <c:lblAlgn val="ctr"/>
        <c:lblOffset val="100"/>
        <c:noMultiLvlLbl val="0"/>
      </c:catAx>
      <c:valAx>
        <c:axId val="157389312"/>
        <c:scaling>
          <c:orientation val="minMax"/>
        </c:scaling>
        <c:delete val="0"/>
        <c:axPos val="l"/>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86805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236605122635532"/>
          <c:y val="2.9359893446155045E-2"/>
          <c:w val="0.82409267807041364"/>
          <c:h val="0.91142065264230032"/>
        </c:manualLayout>
      </c:layout>
      <c:barChart>
        <c:barDir val="col"/>
        <c:grouping val="clustered"/>
        <c:varyColors val="0"/>
        <c:ser>
          <c:idx val="2"/>
          <c:order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Sheet1!$D$200:$D$206</c:f>
              <c:strCache>
                <c:ptCount val="4"/>
                <c:pt idx="0">
                  <c:v>1st Class</c:v>
                </c:pt>
                <c:pt idx="1">
                  <c:v>2nd class</c:v>
                </c:pt>
                <c:pt idx="2">
                  <c:v>4th class</c:v>
                </c:pt>
                <c:pt idx="3">
                  <c:v>Overall</c:v>
                </c:pt>
              </c:strCache>
              <c:extLst/>
            </c:strRef>
          </c:cat>
          <c:val>
            <c:numRef>
              <c:f>Sheet1!$Y$200:$Y$206</c:f>
              <c:numCache>
                <c:formatCode>0.000</c:formatCode>
                <c:ptCount val="4"/>
                <c:pt idx="0">
                  <c:v>4.1136363636363633</c:v>
                </c:pt>
                <c:pt idx="1">
                  <c:v>3.0491803278688523</c:v>
                </c:pt>
                <c:pt idx="2">
                  <c:v>3.075268817204301</c:v>
                </c:pt>
                <c:pt idx="3">
                  <c:v>3.1960227272727271</c:v>
                </c:pt>
              </c:numCache>
              <c:extLst/>
            </c:numRef>
          </c:val>
        </c:ser>
        <c:dLbls>
          <c:dLblPos val="outEnd"/>
          <c:showLegendKey val="0"/>
          <c:showVal val="1"/>
          <c:showCatName val="0"/>
          <c:showSerName val="0"/>
          <c:showPercent val="0"/>
          <c:showBubbleSize val="0"/>
        </c:dLbls>
        <c:gapWidth val="100"/>
        <c:overlap val="-24"/>
        <c:axId val="158682624"/>
        <c:axId val="157391616"/>
        <c:extLst>
          <c:ext xmlns:c15="http://schemas.microsoft.com/office/drawing/2012/chart" uri="{02D57815-91ED-43cb-92C2-25804820EDAC}">
            <c15:filteredBarSeries>
              <c15: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Sheet1!$D$200:$D$206</c15:sqref>
                        </c15:formulaRef>
                      </c:ext>
                    </c:extLst>
                    <c:strCache>
                      <c:ptCount val="4"/>
                      <c:pt idx="0">
                        <c:v>1st Class</c:v>
                      </c:pt>
                      <c:pt idx="1">
                        <c:v>2nd class</c:v>
                      </c:pt>
                      <c:pt idx="2">
                        <c:v>4th class</c:v>
                      </c:pt>
                      <c:pt idx="3">
                        <c:v>Overall</c:v>
                      </c:pt>
                    </c:strCache>
                  </c:strRef>
                </c:cat>
                <c:val>
                  <c:numRef>
                    <c:extLst>
                      <c:ext uri="{02D57815-91ED-43cb-92C2-25804820EDAC}">
                        <c15:formulaRef>
                          <c15:sqref>Sheet1!$E$200:$E$206</c15:sqref>
                        </c15:formulaRef>
                      </c:ext>
                    </c:extLst>
                    <c:numCache>
                      <c:formatCode>General</c:formatCode>
                      <c:ptCount val="4"/>
                    </c:numCache>
                  </c:numRef>
                </c:val>
              </c15:ser>
            </c15:filteredBarSeries>
            <c15:filteredBarSeries>
              <c15:ser>
                <c:idx val="1"/>
                <c:order val="1"/>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Sheet1!$D$200:$D$206</c15:sqref>
                        </c15:formulaRef>
                      </c:ext>
                    </c:extLst>
                    <c:strCache>
                      <c:ptCount val="4"/>
                      <c:pt idx="0">
                        <c:v>1st Class</c:v>
                      </c:pt>
                      <c:pt idx="1">
                        <c:v>2nd class</c:v>
                      </c:pt>
                      <c:pt idx="2">
                        <c:v>4th class</c:v>
                      </c:pt>
                      <c:pt idx="3">
                        <c:v>Overall</c:v>
                      </c:pt>
                    </c:strCache>
                  </c:strRef>
                </c:cat>
                <c:val>
                  <c:numRef>
                    <c:extLst xmlns:c15="http://schemas.microsoft.com/office/drawing/2012/chart">
                      <c:ext xmlns:c15="http://schemas.microsoft.com/office/drawing/2012/chart" uri="{02D57815-91ED-43cb-92C2-25804820EDAC}">
                        <c15:formulaRef>
                          <c15:sqref>Sheet1!$F$200:$F$206</c15:sqref>
                        </c15:formulaRef>
                      </c:ext>
                    </c:extLst>
                    <c:numCache>
                      <c:formatCode>General</c:formatCode>
                      <c:ptCount val="4"/>
                    </c:numCache>
                  </c:numRef>
                </c:val>
              </c15:ser>
            </c15:filteredBarSeries>
          </c:ext>
        </c:extLst>
      </c:barChart>
      <c:catAx>
        <c:axId val="15868262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7391616"/>
        <c:crosses val="autoZero"/>
        <c:auto val="1"/>
        <c:lblAlgn val="ctr"/>
        <c:lblOffset val="100"/>
        <c:noMultiLvlLbl val="0"/>
      </c:catAx>
      <c:valAx>
        <c:axId val="157391616"/>
        <c:scaling>
          <c:orientation val="minMax"/>
        </c:scaling>
        <c:delete val="0"/>
        <c:axPos val="l"/>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86826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52150211992732"/>
          <c:y val="5.9242038344475931E-2"/>
          <c:w val="0.86649767817484358"/>
          <c:h val="0.88074084958658427"/>
        </c:manualLayout>
      </c:layout>
      <c:barChart>
        <c:barDir val="col"/>
        <c:grouping val="clustered"/>
        <c:varyColors val="0"/>
        <c:ser>
          <c:idx val="2"/>
          <c:order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Sheet1!$D$200:$D$206</c:f>
              <c:strCache>
                <c:ptCount val="4"/>
                <c:pt idx="0">
                  <c:v>1st Class</c:v>
                </c:pt>
                <c:pt idx="1">
                  <c:v>2nd class</c:v>
                </c:pt>
                <c:pt idx="2">
                  <c:v>4th class</c:v>
                </c:pt>
                <c:pt idx="3">
                  <c:v>Overall</c:v>
                </c:pt>
              </c:strCache>
              <c:extLst/>
            </c:strRef>
          </c:cat>
          <c:val>
            <c:numRef>
              <c:f>Sheet1!$AD$200:$AD$206</c:f>
              <c:numCache>
                <c:formatCode>0.000</c:formatCode>
                <c:ptCount val="4"/>
                <c:pt idx="0">
                  <c:v>2</c:v>
                </c:pt>
                <c:pt idx="1">
                  <c:v>1.596774193548387</c:v>
                </c:pt>
                <c:pt idx="2">
                  <c:v>1.5434782608695652</c:v>
                </c:pt>
                <c:pt idx="3">
                  <c:v>1.6193181818181819</c:v>
                </c:pt>
              </c:numCache>
              <c:extLst/>
            </c:numRef>
          </c:val>
        </c:ser>
        <c:dLbls>
          <c:dLblPos val="outEnd"/>
          <c:showLegendKey val="0"/>
          <c:showVal val="1"/>
          <c:showCatName val="0"/>
          <c:showSerName val="0"/>
          <c:showPercent val="0"/>
          <c:showBubbleSize val="0"/>
        </c:dLbls>
        <c:gapWidth val="100"/>
        <c:overlap val="-24"/>
        <c:axId val="158881280"/>
        <c:axId val="158819456"/>
        <c:extLst>
          <c:ext xmlns:c15="http://schemas.microsoft.com/office/drawing/2012/chart" uri="{02D57815-91ED-43cb-92C2-25804820EDAC}">
            <c15:filteredBarSeries>
              <c15: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Sheet1!$D$200:$D$206</c15:sqref>
                        </c15:formulaRef>
                      </c:ext>
                    </c:extLst>
                    <c:strCache>
                      <c:ptCount val="4"/>
                      <c:pt idx="0">
                        <c:v>1st Class</c:v>
                      </c:pt>
                      <c:pt idx="1">
                        <c:v>2nd class</c:v>
                      </c:pt>
                      <c:pt idx="2">
                        <c:v>4th class</c:v>
                      </c:pt>
                      <c:pt idx="3">
                        <c:v>Overall</c:v>
                      </c:pt>
                    </c:strCache>
                  </c:strRef>
                </c:cat>
                <c:val>
                  <c:numRef>
                    <c:extLst>
                      <c:ext uri="{02D57815-91ED-43cb-92C2-25804820EDAC}">
                        <c15:formulaRef>
                          <c15:sqref>Sheet1!$E$200:$E$206</c15:sqref>
                        </c15:formulaRef>
                      </c:ext>
                    </c:extLst>
                    <c:numCache>
                      <c:formatCode>General</c:formatCode>
                      <c:ptCount val="4"/>
                    </c:numCache>
                  </c:numRef>
                </c:val>
              </c15:ser>
            </c15:filteredBarSeries>
            <c15:filteredBarSeries>
              <c15:ser>
                <c:idx val="1"/>
                <c:order val="1"/>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Sheet1!$D$200:$D$206</c15:sqref>
                        </c15:formulaRef>
                      </c:ext>
                    </c:extLst>
                    <c:strCache>
                      <c:ptCount val="4"/>
                      <c:pt idx="0">
                        <c:v>1st Class</c:v>
                      </c:pt>
                      <c:pt idx="1">
                        <c:v>2nd class</c:v>
                      </c:pt>
                      <c:pt idx="2">
                        <c:v>4th class</c:v>
                      </c:pt>
                      <c:pt idx="3">
                        <c:v>Overall</c:v>
                      </c:pt>
                    </c:strCache>
                  </c:strRef>
                </c:cat>
                <c:val>
                  <c:numRef>
                    <c:extLst xmlns:c15="http://schemas.microsoft.com/office/drawing/2012/chart">
                      <c:ext xmlns:c15="http://schemas.microsoft.com/office/drawing/2012/chart" uri="{02D57815-91ED-43cb-92C2-25804820EDAC}">
                        <c15:formulaRef>
                          <c15:sqref>Sheet1!$F$200:$F$206</c15:sqref>
                        </c15:formulaRef>
                      </c:ext>
                    </c:extLst>
                    <c:numCache>
                      <c:formatCode>General</c:formatCode>
                      <c:ptCount val="4"/>
                    </c:numCache>
                  </c:numRef>
                </c:val>
              </c15:ser>
            </c15:filteredBarSeries>
          </c:ext>
        </c:extLst>
      </c:barChart>
      <c:catAx>
        <c:axId val="15888128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8819456"/>
        <c:crosses val="autoZero"/>
        <c:auto val="1"/>
        <c:lblAlgn val="ctr"/>
        <c:lblOffset val="100"/>
        <c:noMultiLvlLbl val="0"/>
      </c:catAx>
      <c:valAx>
        <c:axId val="158819456"/>
        <c:scaling>
          <c:orientation val="minMax"/>
        </c:scaling>
        <c:delete val="0"/>
        <c:axPos val="l"/>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88812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87882764654414"/>
          <c:y val="3.4335036364729225E-2"/>
          <c:w val="0.81623840769903766"/>
          <c:h val="0.89451699813973684"/>
        </c:manualLayout>
      </c:layout>
      <c:barChart>
        <c:barDir val="col"/>
        <c:grouping val="clustered"/>
        <c:varyColors val="0"/>
        <c:ser>
          <c:idx val="2"/>
          <c:order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Sheet1!$D$200:$D$206</c:f>
              <c:strCache>
                <c:ptCount val="4"/>
                <c:pt idx="0">
                  <c:v>1st Class</c:v>
                </c:pt>
                <c:pt idx="1">
                  <c:v>2nd class</c:v>
                </c:pt>
                <c:pt idx="2">
                  <c:v>4th class</c:v>
                </c:pt>
                <c:pt idx="3">
                  <c:v>Overall</c:v>
                </c:pt>
              </c:strCache>
              <c:extLst/>
            </c:strRef>
          </c:cat>
          <c:val>
            <c:numRef>
              <c:f>Sheet1!$AE$200:$AE$206</c:f>
              <c:numCache>
                <c:formatCode>0.000</c:formatCode>
                <c:ptCount val="4"/>
                <c:pt idx="0">
                  <c:v>2.3181818181818183</c:v>
                </c:pt>
                <c:pt idx="1">
                  <c:v>1.9838709677419355</c:v>
                </c:pt>
                <c:pt idx="2">
                  <c:v>1.5869565217391304</c:v>
                </c:pt>
                <c:pt idx="3">
                  <c:v>1.8181818181818181</c:v>
                </c:pt>
              </c:numCache>
              <c:extLst/>
            </c:numRef>
          </c:val>
        </c:ser>
        <c:dLbls>
          <c:dLblPos val="outEnd"/>
          <c:showLegendKey val="0"/>
          <c:showVal val="1"/>
          <c:showCatName val="0"/>
          <c:showSerName val="0"/>
          <c:showPercent val="0"/>
          <c:showBubbleSize val="0"/>
        </c:dLbls>
        <c:gapWidth val="100"/>
        <c:overlap val="-24"/>
        <c:axId val="157233152"/>
        <c:axId val="158821760"/>
        <c:extLst>
          <c:ext xmlns:c15="http://schemas.microsoft.com/office/drawing/2012/chart" uri="{02D57815-91ED-43cb-92C2-25804820EDAC}">
            <c15:filteredBarSeries>
              <c15: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Sheet1!$D$200:$D$206</c15:sqref>
                        </c15:formulaRef>
                      </c:ext>
                    </c:extLst>
                    <c:strCache>
                      <c:ptCount val="4"/>
                      <c:pt idx="0">
                        <c:v>1st Class</c:v>
                      </c:pt>
                      <c:pt idx="1">
                        <c:v>2nd class</c:v>
                      </c:pt>
                      <c:pt idx="2">
                        <c:v>4th class</c:v>
                      </c:pt>
                      <c:pt idx="3">
                        <c:v>Overall</c:v>
                      </c:pt>
                    </c:strCache>
                  </c:strRef>
                </c:cat>
                <c:val>
                  <c:numRef>
                    <c:extLst>
                      <c:ext uri="{02D57815-91ED-43cb-92C2-25804820EDAC}">
                        <c15:formulaRef>
                          <c15:sqref>Sheet1!$E$200:$E$206</c15:sqref>
                        </c15:formulaRef>
                      </c:ext>
                    </c:extLst>
                    <c:numCache>
                      <c:formatCode>General</c:formatCode>
                      <c:ptCount val="4"/>
                    </c:numCache>
                  </c:numRef>
                </c:val>
              </c15:ser>
            </c15:filteredBarSeries>
            <c15:filteredBarSeries>
              <c15:ser>
                <c:idx val="1"/>
                <c:order val="1"/>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Sheet1!$D$200:$D$206</c15:sqref>
                        </c15:formulaRef>
                      </c:ext>
                    </c:extLst>
                    <c:strCache>
                      <c:ptCount val="4"/>
                      <c:pt idx="0">
                        <c:v>1st Class</c:v>
                      </c:pt>
                      <c:pt idx="1">
                        <c:v>2nd class</c:v>
                      </c:pt>
                      <c:pt idx="2">
                        <c:v>4th class</c:v>
                      </c:pt>
                      <c:pt idx="3">
                        <c:v>Overall</c:v>
                      </c:pt>
                    </c:strCache>
                  </c:strRef>
                </c:cat>
                <c:val>
                  <c:numRef>
                    <c:extLst xmlns:c15="http://schemas.microsoft.com/office/drawing/2012/chart">
                      <c:ext xmlns:c15="http://schemas.microsoft.com/office/drawing/2012/chart" uri="{02D57815-91ED-43cb-92C2-25804820EDAC}">
                        <c15:formulaRef>
                          <c15:sqref>Sheet1!$F$200:$F$206</c15:sqref>
                        </c15:formulaRef>
                      </c:ext>
                    </c:extLst>
                    <c:numCache>
                      <c:formatCode>General</c:formatCode>
                      <c:ptCount val="4"/>
                    </c:numCache>
                  </c:numRef>
                </c:val>
              </c15:ser>
            </c15:filteredBarSeries>
          </c:ext>
        </c:extLst>
      </c:barChart>
      <c:catAx>
        <c:axId val="15723315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8821760"/>
        <c:crosses val="autoZero"/>
        <c:auto val="1"/>
        <c:lblAlgn val="ctr"/>
        <c:lblOffset val="100"/>
        <c:noMultiLvlLbl val="0"/>
      </c:catAx>
      <c:valAx>
        <c:axId val="158821760"/>
        <c:scaling>
          <c:orientation val="minMax"/>
        </c:scaling>
        <c:delete val="0"/>
        <c:axPos val="l"/>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72331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32324192234592"/>
          <c:y val="2.9284583887016602E-2"/>
          <c:w val="0.84708118381754016"/>
          <c:h val="0.91104388591503338"/>
        </c:manualLayout>
      </c:layout>
      <c:barChart>
        <c:barDir val="col"/>
        <c:grouping val="clustered"/>
        <c:varyColors val="0"/>
        <c:ser>
          <c:idx val="2"/>
          <c:order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Sheet1!$D$200:$D$206</c:f>
              <c:strCache>
                <c:ptCount val="4"/>
                <c:pt idx="0">
                  <c:v>1st Class</c:v>
                </c:pt>
                <c:pt idx="1">
                  <c:v>2nd class</c:v>
                </c:pt>
                <c:pt idx="2">
                  <c:v>4th class</c:v>
                </c:pt>
                <c:pt idx="3">
                  <c:v>Overall</c:v>
                </c:pt>
              </c:strCache>
              <c:extLst/>
            </c:strRef>
          </c:cat>
          <c:val>
            <c:numRef>
              <c:f>Sheet1!$AF$200:$AF$206</c:f>
              <c:numCache>
                <c:formatCode>0.000</c:formatCode>
                <c:ptCount val="4"/>
                <c:pt idx="0">
                  <c:v>1.9545454545454546</c:v>
                </c:pt>
                <c:pt idx="1">
                  <c:v>1.653225806451613</c:v>
                </c:pt>
                <c:pt idx="2">
                  <c:v>1.5054945054945055</c:v>
                </c:pt>
                <c:pt idx="3">
                  <c:v>1.6142857142857143</c:v>
                </c:pt>
              </c:numCache>
              <c:extLst/>
            </c:numRef>
          </c:val>
        </c:ser>
        <c:dLbls>
          <c:dLblPos val="outEnd"/>
          <c:showLegendKey val="0"/>
          <c:showVal val="1"/>
          <c:showCatName val="0"/>
          <c:showSerName val="0"/>
          <c:showPercent val="0"/>
          <c:showBubbleSize val="0"/>
        </c:dLbls>
        <c:gapWidth val="100"/>
        <c:overlap val="-24"/>
        <c:axId val="157234688"/>
        <c:axId val="158824064"/>
        <c:extLst>
          <c:ext xmlns:c15="http://schemas.microsoft.com/office/drawing/2012/chart" uri="{02D57815-91ED-43cb-92C2-25804820EDAC}">
            <c15:filteredBarSeries>
              <c15: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Sheet1!$D$200:$D$206</c15:sqref>
                        </c15:formulaRef>
                      </c:ext>
                    </c:extLst>
                    <c:strCache>
                      <c:ptCount val="4"/>
                      <c:pt idx="0">
                        <c:v>1st Class</c:v>
                      </c:pt>
                      <c:pt idx="1">
                        <c:v>2nd class</c:v>
                      </c:pt>
                      <c:pt idx="2">
                        <c:v>4th class</c:v>
                      </c:pt>
                      <c:pt idx="3">
                        <c:v>Overall</c:v>
                      </c:pt>
                    </c:strCache>
                  </c:strRef>
                </c:cat>
                <c:val>
                  <c:numRef>
                    <c:extLst>
                      <c:ext uri="{02D57815-91ED-43cb-92C2-25804820EDAC}">
                        <c15:formulaRef>
                          <c15:sqref>Sheet1!$E$200:$E$206</c15:sqref>
                        </c15:formulaRef>
                      </c:ext>
                    </c:extLst>
                    <c:numCache>
                      <c:formatCode>General</c:formatCode>
                      <c:ptCount val="4"/>
                    </c:numCache>
                  </c:numRef>
                </c:val>
              </c15:ser>
            </c15:filteredBarSeries>
            <c15:filteredBarSeries>
              <c15:ser>
                <c:idx val="1"/>
                <c:order val="1"/>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Sheet1!$D$200:$D$206</c15:sqref>
                        </c15:formulaRef>
                      </c:ext>
                    </c:extLst>
                    <c:strCache>
                      <c:ptCount val="4"/>
                      <c:pt idx="0">
                        <c:v>1st Class</c:v>
                      </c:pt>
                      <c:pt idx="1">
                        <c:v>2nd class</c:v>
                      </c:pt>
                      <c:pt idx="2">
                        <c:v>4th class</c:v>
                      </c:pt>
                      <c:pt idx="3">
                        <c:v>Overall</c:v>
                      </c:pt>
                    </c:strCache>
                  </c:strRef>
                </c:cat>
                <c:val>
                  <c:numRef>
                    <c:extLst xmlns:c15="http://schemas.microsoft.com/office/drawing/2012/chart">
                      <c:ext xmlns:c15="http://schemas.microsoft.com/office/drawing/2012/chart" uri="{02D57815-91ED-43cb-92C2-25804820EDAC}">
                        <c15:formulaRef>
                          <c15:sqref>Sheet1!$F$200:$F$206</c15:sqref>
                        </c15:formulaRef>
                      </c:ext>
                    </c:extLst>
                    <c:numCache>
                      <c:formatCode>General</c:formatCode>
                      <c:ptCount val="4"/>
                    </c:numCache>
                  </c:numRef>
                </c:val>
              </c15:ser>
            </c15:filteredBarSeries>
          </c:ext>
        </c:extLst>
      </c:barChart>
      <c:catAx>
        <c:axId val="15723468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8824064"/>
        <c:crosses val="autoZero"/>
        <c:auto val="1"/>
        <c:lblAlgn val="ctr"/>
        <c:lblOffset val="100"/>
        <c:noMultiLvlLbl val="0"/>
      </c:catAx>
      <c:valAx>
        <c:axId val="158824064"/>
        <c:scaling>
          <c:orientation val="minMax"/>
        </c:scaling>
        <c:delete val="0"/>
        <c:axPos val="l"/>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72346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347175234274423E-2"/>
          <c:y val="1.6603205267974801E-2"/>
          <c:w val="0.89688907517739003"/>
          <c:h val="0.92330529210587986"/>
        </c:manualLayout>
      </c:layout>
      <c:barChart>
        <c:barDir val="col"/>
        <c:grouping val="clustered"/>
        <c:varyColors val="0"/>
        <c:ser>
          <c:idx val="2"/>
          <c:order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Sheet1!$D$200:$D$206</c:f>
              <c:strCache>
                <c:ptCount val="4"/>
                <c:pt idx="0">
                  <c:v>1st Class</c:v>
                </c:pt>
                <c:pt idx="1">
                  <c:v>2nd class</c:v>
                </c:pt>
                <c:pt idx="2">
                  <c:v>4th class</c:v>
                </c:pt>
                <c:pt idx="3">
                  <c:v>Overall</c:v>
                </c:pt>
              </c:strCache>
              <c:extLst/>
            </c:strRef>
          </c:cat>
          <c:val>
            <c:numRef>
              <c:f>Sheet1!$H$200:$H$206</c:f>
              <c:numCache>
                <c:formatCode>0.000</c:formatCode>
                <c:ptCount val="4"/>
                <c:pt idx="0">
                  <c:v>1.5454545454545454</c:v>
                </c:pt>
                <c:pt idx="1">
                  <c:v>1.40625</c:v>
                </c:pt>
                <c:pt idx="2">
                  <c:v>1.2596153846153846</c:v>
                </c:pt>
                <c:pt idx="3">
                  <c:v>1.3421052631578947</c:v>
                </c:pt>
              </c:numCache>
              <c:extLst/>
            </c:numRef>
          </c:val>
        </c:ser>
        <c:dLbls>
          <c:dLblPos val="outEnd"/>
          <c:showLegendKey val="0"/>
          <c:showVal val="1"/>
          <c:showCatName val="0"/>
          <c:showSerName val="0"/>
          <c:showPercent val="0"/>
          <c:showBubbleSize val="0"/>
        </c:dLbls>
        <c:gapWidth val="100"/>
        <c:overlap val="-24"/>
        <c:axId val="150767104"/>
        <c:axId val="155478272"/>
        <c:extLst>
          <c:ext xmlns:c15="http://schemas.microsoft.com/office/drawing/2012/chart" uri="{02D57815-91ED-43cb-92C2-25804820EDAC}">
            <c15:filteredBarSeries>
              <c15: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Sheet1!$D$200:$D$206</c15:sqref>
                        </c15:formulaRef>
                      </c:ext>
                    </c:extLst>
                    <c:strCache>
                      <c:ptCount val="4"/>
                      <c:pt idx="0">
                        <c:v>1st Class</c:v>
                      </c:pt>
                      <c:pt idx="1">
                        <c:v>2nd class</c:v>
                      </c:pt>
                      <c:pt idx="2">
                        <c:v>4th class</c:v>
                      </c:pt>
                      <c:pt idx="3">
                        <c:v>Overall</c:v>
                      </c:pt>
                    </c:strCache>
                  </c:strRef>
                </c:cat>
                <c:val>
                  <c:numRef>
                    <c:extLst>
                      <c:ext uri="{02D57815-91ED-43cb-92C2-25804820EDAC}">
                        <c15:formulaRef>
                          <c15:sqref>Sheet1!$E$200:$E$206</c15:sqref>
                        </c15:formulaRef>
                      </c:ext>
                    </c:extLst>
                    <c:numCache>
                      <c:formatCode>General</c:formatCode>
                      <c:ptCount val="4"/>
                    </c:numCache>
                  </c:numRef>
                </c:val>
              </c15:ser>
            </c15:filteredBarSeries>
            <c15:filteredBarSeries>
              <c15:ser>
                <c:idx val="1"/>
                <c:order val="1"/>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Sheet1!$D$200:$D$206</c15:sqref>
                        </c15:formulaRef>
                      </c:ext>
                    </c:extLst>
                    <c:strCache>
                      <c:ptCount val="4"/>
                      <c:pt idx="0">
                        <c:v>1st Class</c:v>
                      </c:pt>
                      <c:pt idx="1">
                        <c:v>2nd class</c:v>
                      </c:pt>
                      <c:pt idx="2">
                        <c:v>4th class</c:v>
                      </c:pt>
                      <c:pt idx="3">
                        <c:v>Overall</c:v>
                      </c:pt>
                    </c:strCache>
                  </c:strRef>
                </c:cat>
                <c:val>
                  <c:numRef>
                    <c:extLst xmlns:c15="http://schemas.microsoft.com/office/drawing/2012/chart">
                      <c:ext xmlns:c15="http://schemas.microsoft.com/office/drawing/2012/chart" uri="{02D57815-91ED-43cb-92C2-25804820EDAC}">
                        <c15:formulaRef>
                          <c15:sqref>Sheet1!$F$200:$F$206</c15:sqref>
                        </c15:formulaRef>
                      </c:ext>
                    </c:extLst>
                    <c:numCache>
                      <c:formatCode>General</c:formatCode>
                      <c:ptCount val="4"/>
                    </c:numCache>
                  </c:numRef>
                </c:val>
              </c15:ser>
            </c15:filteredBarSeries>
          </c:ext>
        </c:extLst>
      </c:barChart>
      <c:catAx>
        <c:axId val="15076710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5478272"/>
        <c:crosses val="autoZero"/>
        <c:auto val="1"/>
        <c:lblAlgn val="ctr"/>
        <c:lblOffset val="100"/>
        <c:noMultiLvlLbl val="0"/>
      </c:catAx>
      <c:valAx>
        <c:axId val="155478272"/>
        <c:scaling>
          <c:orientation val="minMax"/>
        </c:scaling>
        <c:delete val="0"/>
        <c:axPos val="l"/>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07671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015399887578468E-2"/>
          <c:y val="3.7540127195638998E-2"/>
          <c:w val="0.92198460011242156"/>
          <c:h val="0.90413209166161923"/>
        </c:manualLayout>
      </c:layout>
      <c:barChart>
        <c:barDir val="col"/>
        <c:grouping val="clustered"/>
        <c:varyColors val="0"/>
        <c:ser>
          <c:idx val="2"/>
          <c:order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Sheet1!$D$200:$D$206</c:f>
              <c:strCache>
                <c:ptCount val="4"/>
                <c:pt idx="0">
                  <c:v>1st Class</c:v>
                </c:pt>
                <c:pt idx="1">
                  <c:v>2nd class</c:v>
                </c:pt>
                <c:pt idx="2">
                  <c:v>4th class</c:v>
                </c:pt>
                <c:pt idx="3">
                  <c:v>Overall</c:v>
                </c:pt>
              </c:strCache>
              <c:extLst/>
            </c:strRef>
          </c:cat>
          <c:val>
            <c:numRef>
              <c:f>Sheet1!$I$200:$I$206</c:f>
              <c:numCache>
                <c:formatCode>0.000</c:formatCode>
                <c:ptCount val="4"/>
                <c:pt idx="0">
                  <c:v>1.5</c:v>
                </c:pt>
                <c:pt idx="1">
                  <c:v>1.46875</c:v>
                </c:pt>
                <c:pt idx="2">
                  <c:v>1.8365384615384615</c:v>
                </c:pt>
                <c:pt idx="3">
                  <c:v>1.6736842105263159</c:v>
                </c:pt>
              </c:numCache>
              <c:extLst/>
            </c:numRef>
          </c:val>
        </c:ser>
        <c:dLbls>
          <c:dLblPos val="outEnd"/>
          <c:showLegendKey val="0"/>
          <c:showVal val="1"/>
          <c:showCatName val="0"/>
          <c:showSerName val="0"/>
          <c:showPercent val="0"/>
          <c:showBubbleSize val="0"/>
        </c:dLbls>
        <c:gapWidth val="100"/>
        <c:overlap val="-24"/>
        <c:axId val="150769152"/>
        <c:axId val="155480576"/>
        <c:extLst>
          <c:ext xmlns:c15="http://schemas.microsoft.com/office/drawing/2012/chart" uri="{02D57815-91ED-43cb-92C2-25804820EDAC}">
            <c15:filteredBarSeries>
              <c15: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Sheet1!$D$200:$D$206</c15:sqref>
                        </c15:formulaRef>
                      </c:ext>
                    </c:extLst>
                    <c:strCache>
                      <c:ptCount val="4"/>
                      <c:pt idx="0">
                        <c:v>1st Class</c:v>
                      </c:pt>
                      <c:pt idx="1">
                        <c:v>2nd class</c:v>
                      </c:pt>
                      <c:pt idx="2">
                        <c:v>4th class</c:v>
                      </c:pt>
                      <c:pt idx="3">
                        <c:v>Overall</c:v>
                      </c:pt>
                    </c:strCache>
                  </c:strRef>
                </c:cat>
                <c:val>
                  <c:numRef>
                    <c:extLst>
                      <c:ext uri="{02D57815-91ED-43cb-92C2-25804820EDAC}">
                        <c15:formulaRef>
                          <c15:sqref>Sheet1!$E$200:$E$206</c15:sqref>
                        </c15:formulaRef>
                      </c:ext>
                    </c:extLst>
                    <c:numCache>
                      <c:formatCode>General</c:formatCode>
                      <c:ptCount val="4"/>
                    </c:numCache>
                  </c:numRef>
                </c:val>
              </c15:ser>
            </c15:filteredBarSeries>
            <c15:filteredBarSeries>
              <c15:ser>
                <c:idx val="1"/>
                <c:order val="1"/>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Sheet1!$D$200:$D$206</c15:sqref>
                        </c15:formulaRef>
                      </c:ext>
                    </c:extLst>
                    <c:strCache>
                      <c:ptCount val="4"/>
                      <c:pt idx="0">
                        <c:v>1st Class</c:v>
                      </c:pt>
                      <c:pt idx="1">
                        <c:v>2nd class</c:v>
                      </c:pt>
                      <c:pt idx="2">
                        <c:v>4th class</c:v>
                      </c:pt>
                      <c:pt idx="3">
                        <c:v>Overall</c:v>
                      </c:pt>
                    </c:strCache>
                  </c:strRef>
                </c:cat>
                <c:val>
                  <c:numRef>
                    <c:extLst xmlns:c15="http://schemas.microsoft.com/office/drawing/2012/chart">
                      <c:ext xmlns:c15="http://schemas.microsoft.com/office/drawing/2012/chart" uri="{02D57815-91ED-43cb-92C2-25804820EDAC}">
                        <c15:formulaRef>
                          <c15:sqref>Sheet1!$F$200:$F$206</c15:sqref>
                        </c15:formulaRef>
                      </c:ext>
                    </c:extLst>
                    <c:numCache>
                      <c:formatCode>General</c:formatCode>
                      <c:ptCount val="4"/>
                    </c:numCache>
                  </c:numRef>
                </c:val>
              </c15:ser>
            </c15:filteredBarSeries>
          </c:ext>
        </c:extLst>
      </c:barChart>
      <c:catAx>
        <c:axId val="15076915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5480576"/>
        <c:crosses val="autoZero"/>
        <c:auto val="1"/>
        <c:lblAlgn val="ctr"/>
        <c:lblOffset val="100"/>
        <c:noMultiLvlLbl val="0"/>
      </c:catAx>
      <c:valAx>
        <c:axId val="155480576"/>
        <c:scaling>
          <c:orientation val="minMax"/>
        </c:scaling>
        <c:delete val="0"/>
        <c:axPos val="l"/>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07691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74799554165318"/>
          <c:y val="3.4335090266860449E-2"/>
          <c:w val="0.84987613705821019"/>
          <c:h val="0.87544970950500134"/>
        </c:manualLayout>
      </c:layout>
      <c:barChart>
        <c:barDir val="col"/>
        <c:grouping val="clustered"/>
        <c:varyColors val="0"/>
        <c:ser>
          <c:idx val="2"/>
          <c:order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Sheet1!$D$200:$D$206</c:f>
              <c:strCache>
                <c:ptCount val="4"/>
                <c:pt idx="0">
                  <c:v>1st Class</c:v>
                </c:pt>
                <c:pt idx="1">
                  <c:v>2nd class</c:v>
                </c:pt>
                <c:pt idx="2">
                  <c:v>4th class</c:v>
                </c:pt>
                <c:pt idx="3">
                  <c:v>Overall</c:v>
                </c:pt>
              </c:strCache>
              <c:extLst/>
            </c:strRef>
          </c:cat>
          <c:val>
            <c:numRef>
              <c:f>Sheet1!$O$200:$O$206</c:f>
              <c:numCache>
                <c:formatCode>0.000</c:formatCode>
                <c:ptCount val="4"/>
                <c:pt idx="0">
                  <c:v>2.6190476190476191</c:v>
                </c:pt>
                <c:pt idx="1">
                  <c:v>2.40625</c:v>
                </c:pt>
                <c:pt idx="2">
                  <c:v>2.375</c:v>
                </c:pt>
                <c:pt idx="3">
                  <c:v>2.4126984126984126</c:v>
                </c:pt>
              </c:numCache>
              <c:extLst/>
            </c:numRef>
          </c:val>
        </c:ser>
        <c:dLbls>
          <c:dLblPos val="outEnd"/>
          <c:showLegendKey val="0"/>
          <c:showVal val="1"/>
          <c:showCatName val="0"/>
          <c:showSerName val="0"/>
          <c:showPercent val="0"/>
          <c:showBubbleSize val="0"/>
        </c:dLbls>
        <c:gapWidth val="100"/>
        <c:overlap val="-24"/>
        <c:axId val="156030464"/>
        <c:axId val="155482880"/>
        <c:extLst>
          <c:ext xmlns:c15="http://schemas.microsoft.com/office/drawing/2012/chart" uri="{02D57815-91ED-43cb-92C2-25804820EDAC}">
            <c15:filteredBarSeries>
              <c15: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Sheet1!$D$200:$D$206</c15:sqref>
                        </c15:formulaRef>
                      </c:ext>
                    </c:extLst>
                    <c:strCache>
                      <c:ptCount val="4"/>
                      <c:pt idx="0">
                        <c:v>1st Class</c:v>
                      </c:pt>
                      <c:pt idx="1">
                        <c:v>2nd class</c:v>
                      </c:pt>
                      <c:pt idx="2">
                        <c:v>4th class</c:v>
                      </c:pt>
                      <c:pt idx="3">
                        <c:v>Overall</c:v>
                      </c:pt>
                    </c:strCache>
                  </c:strRef>
                </c:cat>
                <c:val>
                  <c:numRef>
                    <c:extLst>
                      <c:ext uri="{02D57815-91ED-43cb-92C2-25804820EDAC}">
                        <c15:formulaRef>
                          <c15:sqref>Sheet1!$E$200:$E$206</c15:sqref>
                        </c15:formulaRef>
                      </c:ext>
                    </c:extLst>
                    <c:numCache>
                      <c:formatCode>General</c:formatCode>
                      <c:ptCount val="4"/>
                    </c:numCache>
                  </c:numRef>
                </c:val>
              </c15:ser>
            </c15:filteredBarSeries>
            <c15:filteredBarSeries>
              <c15:ser>
                <c:idx val="1"/>
                <c:order val="1"/>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Sheet1!$D$200:$D$206</c15:sqref>
                        </c15:formulaRef>
                      </c:ext>
                    </c:extLst>
                    <c:strCache>
                      <c:ptCount val="4"/>
                      <c:pt idx="0">
                        <c:v>1st Class</c:v>
                      </c:pt>
                      <c:pt idx="1">
                        <c:v>2nd class</c:v>
                      </c:pt>
                      <c:pt idx="2">
                        <c:v>4th class</c:v>
                      </c:pt>
                      <c:pt idx="3">
                        <c:v>Overall</c:v>
                      </c:pt>
                    </c:strCache>
                  </c:strRef>
                </c:cat>
                <c:val>
                  <c:numRef>
                    <c:extLst xmlns:c15="http://schemas.microsoft.com/office/drawing/2012/chart">
                      <c:ext xmlns:c15="http://schemas.microsoft.com/office/drawing/2012/chart" uri="{02D57815-91ED-43cb-92C2-25804820EDAC}">
                        <c15:formulaRef>
                          <c15:sqref>Sheet1!$F$200:$F$206</c15:sqref>
                        </c15:formulaRef>
                      </c:ext>
                    </c:extLst>
                    <c:numCache>
                      <c:formatCode>General</c:formatCode>
                      <c:ptCount val="4"/>
                    </c:numCache>
                  </c:numRef>
                </c:val>
              </c15:ser>
            </c15:filteredBarSeries>
          </c:ext>
        </c:extLst>
      </c:barChart>
      <c:catAx>
        <c:axId val="15603046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5482880"/>
        <c:crosses val="autoZero"/>
        <c:auto val="1"/>
        <c:lblAlgn val="ctr"/>
        <c:lblOffset val="100"/>
        <c:noMultiLvlLbl val="0"/>
      </c:catAx>
      <c:valAx>
        <c:axId val="155482880"/>
        <c:scaling>
          <c:orientation val="minMax"/>
        </c:scaling>
        <c:delete val="0"/>
        <c:axPos val="l"/>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603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037583975108334E-2"/>
          <c:y val="2.9116497424123356E-2"/>
          <c:w val="0.89322447153253326"/>
          <c:h val="0.90792055102701208"/>
        </c:manualLayout>
      </c:layout>
      <c:barChart>
        <c:barDir val="col"/>
        <c:grouping val="clustered"/>
        <c:varyColors val="0"/>
        <c:ser>
          <c:idx val="2"/>
          <c:order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Sheet1!$D$200:$D$206</c:f>
              <c:strCache>
                <c:ptCount val="4"/>
                <c:pt idx="0">
                  <c:v>1st Class</c:v>
                </c:pt>
                <c:pt idx="1">
                  <c:v>2nd class</c:v>
                </c:pt>
                <c:pt idx="2">
                  <c:v>4th class</c:v>
                </c:pt>
                <c:pt idx="3">
                  <c:v>Overall</c:v>
                </c:pt>
              </c:strCache>
              <c:extLst/>
            </c:strRef>
          </c:cat>
          <c:val>
            <c:numRef>
              <c:f>Sheet1!$P$200:$P$206</c:f>
              <c:numCache>
                <c:formatCode>0.000</c:formatCode>
                <c:ptCount val="4"/>
                <c:pt idx="0">
                  <c:v>2.2954545454545454</c:v>
                </c:pt>
                <c:pt idx="1">
                  <c:v>2.21875</c:v>
                </c:pt>
                <c:pt idx="2">
                  <c:v>2.3365384615384617</c:v>
                </c:pt>
                <c:pt idx="3">
                  <c:v>2.2921052631578949</c:v>
                </c:pt>
              </c:numCache>
              <c:extLst/>
            </c:numRef>
          </c:val>
        </c:ser>
        <c:dLbls>
          <c:dLblPos val="outEnd"/>
          <c:showLegendKey val="0"/>
          <c:showVal val="1"/>
          <c:showCatName val="0"/>
          <c:showSerName val="0"/>
          <c:showPercent val="0"/>
          <c:showBubbleSize val="0"/>
        </c:dLbls>
        <c:gapWidth val="100"/>
        <c:overlap val="-24"/>
        <c:axId val="156032512"/>
        <c:axId val="157049984"/>
        <c:extLst>
          <c:ext xmlns:c15="http://schemas.microsoft.com/office/drawing/2012/chart" uri="{02D57815-91ED-43cb-92C2-25804820EDAC}">
            <c15:filteredBarSeries>
              <c15: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Sheet1!$D$200:$D$206</c15:sqref>
                        </c15:formulaRef>
                      </c:ext>
                    </c:extLst>
                    <c:strCache>
                      <c:ptCount val="4"/>
                      <c:pt idx="0">
                        <c:v>1st Class</c:v>
                      </c:pt>
                      <c:pt idx="1">
                        <c:v>2nd class</c:v>
                      </c:pt>
                      <c:pt idx="2">
                        <c:v>4th class</c:v>
                      </c:pt>
                      <c:pt idx="3">
                        <c:v>Overall</c:v>
                      </c:pt>
                    </c:strCache>
                  </c:strRef>
                </c:cat>
                <c:val>
                  <c:numRef>
                    <c:extLst>
                      <c:ext uri="{02D57815-91ED-43cb-92C2-25804820EDAC}">
                        <c15:formulaRef>
                          <c15:sqref>Sheet1!$E$200:$E$206</c15:sqref>
                        </c15:formulaRef>
                      </c:ext>
                    </c:extLst>
                    <c:numCache>
                      <c:formatCode>General</c:formatCode>
                      <c:ptCount val="4"/>
                    </c:numCache>
                  </c:numRef>
                </c:val>
              </c15:ser>
            </c15:filteredBarSeries>
            <c15:filteredBarSeries>
              <c15:ser>
                <c:idx val="1"/>
                <c:order val="1"/>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Sheet1!$D$200:$D$206</c15:sqref>
                        </c15:formulaRef>
                      </c:ext>
                    </c:extLst>
                    <c:strCache>
                      <c:ptCount val="4"/>
                      <c:pt idx="0">
                        <c:v>1st Class</c:v>
                      </c:pt>
                      <c:pt idx="1">
                        <c:v>2nd class</c:v>
                      </c:pt>
                      <c:pt idx="2">
                        <c:v>4th class</c:v>
                      </c:pt>
                      <c:pt idx="3">
                        <c:v>Overall</c:v>
                      </c:pt>
                    </c:strCache>
                  </c:strRef>
                </c:cat>
                <c:val>
                  <c:numRef>
                    <c:extLst xmlns:c15="http://schemas.microsoft.com/office/drawing/2012/chart">
                      <c:ext xmlns:c15="http://schemas.microsoft.com/office/drawing/2012/chart" uri="{02D57815-91ED-43cb-92C2-25804820EDAC}">
                        <c15:formulaRef>
                          <c15:sqref>Sheet1!$F$200:$F$206</c15:sqref>
                        </c15:formulaRef>
                      </c:ext>
                    </c:extLst>
                    <c:numCache>
                      <c:formatCode>General</c:formatCode>
                      <c:ptCount val="4"/>
                    </c:numCache>
                  </c:numRef>
                </c:val>
              </c15:ser>
            </c15:filteredBarSeries>
          </c:ext>
        </c:extLst>
      </c:barChart>
      <c:catAx>
        <c:axId val="15603251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7049984"/>
        <c:crosses val="autoZero"/>
        <c:auto val="1"/>
        <c:lblAlgn val="ctr"/>
        <c:lblOffset val="100"/>
        <c:noMultiLvlLbl val="0"/>
      </c:catAx>
      <c:valAx>
        <c:axId val="157049984"/>
        <c:scaling>
          <c:orientation val="minMax"/>
        </c:scaling>
        <c:delete val="0"/>
        <c:axPos val="l"/>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60325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8643190303047"/>
          <c:y val="3.4335036364729225E-2"/>
          <c:w val="0.82932967231982557"/>
          <c:h val="0.85680920654148995"/>
        </c:manualLayout>
      </c:layout>
      <c:barChart>
        <c:barDir val="col"/>
        <c:grouping val="clustered"/>
        <c:varyColors val="0"/>
        <c:ser>
          <c:idx val="2"/>
          <c:order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Sheet1!$D$200:$D$206</c:f>
              <c:strCache>
                <c:ptCount val="4"/>
                <c:pt idx="0">
                  <c:v>1st Class</c:v>
                </c:pt>
                <c:pt idx="1">
                  <c:v>2nd class</c:v>
                </c:pt>
                <c:pt idx="2">
                  <c:v>4th class</c:v>
                </c:pt>
                <c:pt idx="3">
                  <c:v>Overall</c:v>
                </c:pt>
              </c:strCache>
              <c:extLst/>
            </c:strRef>
          </c:cat>
          <c:val>
            <c:numRef>
              <c:f>Sheet1!$Q$200:$Q$206</c:f>
              <c:numCache>
                <c:formatCode>0.000</c:formatCode>
                <c:ptCount val="4"/>
                <c:pt idx="0">
                  <c:v>1.8181818181818181</c:v>
                </c:pt>
                <c:pt idx="1">
                  <c:v>1.6953125</c:v>
                </c:pt>
                <c:pt idx="2">
                  <c:v>1.9230769230769231</c:v>
                </c:pt>
                <c:pt idx="3">
                  <c:v>1.8342105263157895</c:v>
                </c:pt>
              </c:numCache>
              <c:extLst/>
            </c:numRef>
          </c:val>
        </c:ser>
        <c:dLbls>
          <c:dLblPos val="outEnd"/>
          <c:showLegendKey val="0"/>
          <c:showVal val="1"/>
          <c:showCatName val="0"/>
          <c:showSerName val="0"/>
          <c:showPercent val="0"/>
          <c:showBubbleSize val="0"/>
        </c:dLbls>
        <c:gapWidth val="100"/>
        <c:overlap val="-24"/>
        <c:axId val="156210688"/>
        <c:axId val="157052288"/>
        <c:extLst>
          <c:ext xmlns:c15="http://schemas.microsoft.com/office/drawing/2012/chart" uri="{02D57815-91ED-43cb-92C2-25804820EDAC}">
            <c15:filteredBarSeries>
              <c15: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Sheet1!$D$200:$D$206</c15:sqref>
                        </c15:formulaRef>
                      </c:ext>
                    </c:extLst>
                    <c:strCache>
                      <c:ptCount val="4"/>
                      <c:pt idx="0">
                        <c:v>1st Class</c:v>
                      </c:pt>
                      <c:pt idx="1">
                        <c:v>2nd class</c:v>
                      </c:pt>
                      <c:pt idx="2">
                        <c:v>4th class</c:v>
                      </c:pt>
                      <c:pt idx="3">
                        <c:v>Overall</c:v>
                      </c:pt>
                    </c:strCache>
                  </c:strRef>
                </c:cat>
                <c:val>
                  <c:numRef>
                    <c:extLst>
                      <c:ext uri="{02D57815-91ED-43cb-92C2-25804820EDAC}">
                        <c15:formulaRef>
                          <c15:sqref>Sheet1!$E$200:$E$206</c15:sqref>
                        </c15:formulaRef>
                      </c:ext>
                    </c:extLst>
                    <c:numCache>
                      <c:formatCode>General</c:formatCode>
                      <c:ptCount val="4"/>
                    </c:numCache>
                  </c:numRef>
                </c:val>
              </c15:ser>
            </c15:filteredBarSeries>
            <c15:filteredBarSeries>
              <c15:ser>
                <c:idx val="1"/>
                <c:order val="1"/>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Sheet1!$D$200:$D$206</c15:sqref>
                        </c15:formulaRef>
                      </c:ext>
                    </c:extLst>
                    <c:strCache>
                      <c:ptCount val="4"/>
                      <c:pt idx="0">
                        <c:v>1st Class</c:v>
                      </c:pt>
                      <c:pt idx="1">
                        <c:v>2nd class</c:v>
                      </c:pt>
                      <c:pt idx="2">
                        <c:v>4th class</c:v>
                      </c:pt>
                      <c:pt idx="3">
                        <c:v>Overall</c:v>
                      </c:pt>
                    </c:strCache>
                  </c:strRef>
                </c:cat>
                <c:val>
                  <c:numRef>
                    <c:extLst xmlns:c15="http://schemas.microsoft.com/office/drawing/2012/chart">
                      <c:ext xmlns:c15="http://schemas.microsoft.com/office/drawing/2012/chart" uri="{02D57815-91ED-43cb-92C2-25804820EDAC}">
                        <c15:formulaRef>
                          <c15:sqref>Sheet1!$F$200:$F$206</c15:sqref>
                        </c15:formulaRef>
                      </c:ext>
                    </c:extLst>
                    <c:numCache>
                      <c:formatCode>General</c:formatCode>
                      <c:ptCount val="4"/>
                    </c:numCache>
                  </c:numRef>
                </c:val>
              </c15:ser>
            </c15:filteredBarSeries>
          </c:ext>
        </c:extLst>
      </c:barChart>
      <c:catAx>
        <c:axId val="15621068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7052288"/>
        <c:crosses val="autoZero"/>
        <c:auto val="1"/>
        <c:lblAlgn val="ctr"/>
        <c:lblOffset val="100"/>
        <c:noMultiLvlLbl val="0"/>
      </c:catAx>
      <c:valAx>
        <c:axId val="157052288"/>
        <c:scaling>
          <c:orientation val="minMax"/>
        </c:scaling>
        <c:delete val="0"/>
        <c:axPos val="l"/>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62106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57190293501704"/>
          <c:y val="3.4335036364729225E-2"/>
          <c:w val="0.81810213585126934"/>
          <c:h val="0.88522098044196085"/>
        </c:manualLayout>
      </c:layout>
      <c:barChart>
        <c:barDir val="col"/>
        <c:grouping val="clustered"/>
        <c:varyColors val="0"/>
        <c:ser>
          <c:idx val="2"/>
          <c:order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Sheet1!$D$200:$D$206</c:f>
              <c:strCache>
                <c:ptCount val="4"/>
                <c:pt idx="0">
                  <c:v>1st Class</c:v>
                </c:pt>
                <c:pt idx="1">
                  <c:v>2nd class</c:v>
                </c:pt>
                <c:pt idx="2">
                  <c:v>4th class</c:v>
                </c:pt>
                <c:pt idx="3">
                  <c:v>Overall</c:v>
                </c:pt>
              </c:strCache>
              <c:extLst/>
            </c:strRef>
          </c:cat>
          <c:val>
            <c:numRef>
              <c:f>Sheet1!$U$200:$U$206</c:f>
              <c:numCache>
                <c:formatCode>0.000</c:formatCode>
                <c:ptCount val="4"/>
                <c:pt idx="0">
                  <c:v>1.5454545454545454</c:v>
                </c:pt>
                <c:pt idx="1">
                  <c:v>1.3064516129032258</c:v>
                </c:pt>
                <c:pt idx="2">
                  <c:v>1.4301075268817205</c:v>
                </c:pt>
                <c:pt idx="3">
                  <c:v>1.4011299435028248</c:v>
                </c:pt>
              </c:numCache>
              <c:extLst/>
            </c:numRef>
          </c:val>
        </c:ser>
        <c:dLbls>
          <c:dLblPos val="outEnd"/>
          <c:showLegendKey val="0"/>
          <c:showVal val="1"/>
          <c:showCatName val="0"/>
          <c:showSerName val="0"/>
          <c:showPercent val="0"/>
          <c:showBubbleSize val="0"/>
        </c:dLbls>
        <c:gapWidth val="100"/>
        <c:overlap val="-24"/>
        <c:axId val="156212736"/>
        <c:axId val="157054592"/>
        <c:extLst>
          <c:ext xmlns:c15="http://schemas.microsoft.com/office/drawing/2012/chart" uri="{02D57815-91ED-43cb-92C2-25804820EDAC}">
            <c15:filteredBarSeries>
              <c15: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Sheet1!$D$200:$D$206</c15:sqref>
                        </c15:formulaRef>
                      </c:ext>
                    </c:extLst>
                    <c:strCache>
                      <c:ptCount val="4"/>
                      <c:pt idx="0">
                        <c:v>1st Class</c:v>
                      </c:pt>
                      <c:pt idx="1">
                        <c:v>2nd class</c:v>
                      </c:pt>
                      <c:pt idx="2">
                        <c:v>4th class</c:v>
                      </c:pt>
                      <c:pt idx="3">
                        <c:v>Overall</c:v>
                      </c:pt>
                    </c:strCache>
                  </c:strRef>
                </c:cat>
                <c:val>
                  <c:numRef>
                    <c:extLst>
                      <c:ext uri="{02D57815-91ED-43cb-92C2-25804820EDAC}">
                        <c15:formulaRef>
                          <c15:sqref>Sheet1!$E$200:$E$206</c15:sqref>
                        </c15:formulaRef>
                      </c:ext>
                    </c:extLst>
                    <c:numCache>
                      <c:formatCode>General</c:formatCode>
                      <c:ptCount val="4"/>
                    </c:numCache>
                  </c:numRef>
                </c:val>
              </c15:ser>
            </c15:filteredBarSeries>
            <c15:filteredBarSeries>
              <c15:ser>
                <c:idx val="1"/>
                <c:order val="1"/>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Sheet1!$D$200:$D$206</c15:sqref>
                        </c15:formulaRef>
                      </c:ext>
                    </c:extLst>
                    <c:strCache>
                      <c:ptCount val="4"/>
                      <c:pt idx="0">
                        <c:v>1st Class</c:v>
                      </c:pt>
                      <c:pt idx="1">
                        <c:v>2nd class</c:v>
                      </c:pt>
                      <c:pt idx="2">
                        <c:v>4th class</c:v>
                      </c:pt>
                      <c:pt idx="3">
                        <c:v>Overall</c:v>
                      </c:pt>
                    </c:strCache>
                  </c:strRef>
                </c:cat>
                <c:val>
                  <c:numRef>
                    <c:extLst xmlns:c15="http://schemas.microsoft.com/office/drawing/2012/chart">
                      <c:ext xmlns:c15="http://schemas.microsoft.com/office/drawing/2012/chart" uri="{02D57815-91ED-43cb-92C2-25804820EDAC}">
                        <c15:formulaRef>
                          <c15:sqref>Sheet1!$F$200:$F$206</c15:sqref>
                        </c15:formulaRef>
                      </c:ext>
                    </c:extLst>
                    <c:numCache>
                      <c:formatCode>General</c:formatCode>
                      <c:ptCount val="4"/>
                    </c:numCache>
                  </c:numRef>
                </c:val>
              </c15:ser>
            </c15:filteredBarSeries>
          </c:ext>
        </c:extLst>
      </c:barChart>
      <c:catAx>
        <c:axId val="15621273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7054592"/>
        <c:crosses val="autoZero"/>
        <c:auto val="1"/>
        <c:lblAlgn val="ctr"/>
        <c:lblOffset val="100"/>
        <c:noMultiLvlLbl val="0"/>
      </c:catAx>
      <c:valAx>
        <c:axId val="157054592"/>
        <c:scaling>
          <c:orientation val="minMax"/>
        </c:scaling>
        <c:delete val="0"/>
        <c:axPos val="l"/>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62127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07598848531032"/>
          <c:y val="3.4335036364729225E-2"/>
          <c:w val="0.82233151299635943"/>
          <c:h val="0.90244217519685044"/>
        </c:manualLayout>
      </c:layout>
      <c:barChart>
        <c:barDir val="col"/>
        <c:grouping val="clustered"/>
        <c:varyColors val="0"/>
        <c:ser>
          <c:idx val="2"/>
          <c:order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Sheet1!$D$200:$D$206</c:f>
              <c:strCache>
                <c:ptCount val="4"/>
                <c:pt idx="0">
                  <c:v>1st Class</c:v>
                </c:pt>
                <c:pt idx="1">
                  <c:v>2nd class</c:v>
                </c:pt>
                <c:pt idx="2">
                  <c:v>4th class</c:v>
                </c:pt>
                <c:pt idx="3">
                  <c:v>Overall</c:v>
                </c:pt>
              </c:strCache>
              <c:extLst/>
            </c:strRef>
          </c:cat>
          <c:val>
            <c:numRef>
              <c:f>Sheet1!$V$200:$V$206</c:f>
              <c:numCache>
                <c:formatCode>0.000</c:formatCode>
                <c:ptCount val="4"/>
                <c:pt idx="0">
                  <c:v>2.0454545454545454</c:v>
                </c:pt>
                <c:pt idx="1">
                  <c:v>1.6290322580645162</c:v>
                </c:pt>
                <c:pt idx="2">
                  <c:v>1.8602150537634408</c:v>
                </c:pt>
                <c:pt idx="3">
                  <c:v>1.8022598870056497</c:v>
                </c:pt>
              </c:numCache>
              <c:extLst/>
            </c:numRef>
          </c:val>
        </c:ser>
        <c:dLbls>
          <c:dLblPos val="outEnd"/>
          <c:showLegendKey val="0"/>
          <c:showVal val="1"/>
          <c:showCatName val="0"/>
          <c:showSerName val="0"/>
          <c:showPercent val="0"/>
          <c:showBubbleSize val="0"/>
        </c:dLbls>
        <c:gapWidth val="100"/>
        <c:overlap val="-24"/>
        <c:axId val="157468160"/>
        <c:axId val="157384704"/>
        <c:extLst>
          <c:ext xmlns:c15="http://schemas.microsoft.com/office/drawing/2012/chart" uri="{02D57815-91ED-43cb-92C2-25804820EDAC}">
            <c15:filteredBarSeries>
              <c15: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Sheet1!$D$200:$D$206</c15:sqref>
                        </c15:formulaRef>
                      </c:ext>
                    </c:extLst>
                    <c:strCache>
                      <c:ptCount val="4"/>
                      <c:pt idx="0">
                        <c:v>1st Class</c:v>
                      </c:pt>
                      <c:pt idx="1">
                        <c:v>2nd class</c:v>
                      </c:pt>
                      <c:pt idx="2">
                        <c:v>4th class</c:v>
                      </c:pt>
                      <c:pt idx="3">
                        <c:v>Overall</c:v>
                      </c:pt>
                    </c:strCache>
                  </c:strRef>
                </c:cat>
                <c:val>
                  <c:numRef>
                    <c:extLst>
                      <c:ext uri="{02D57815-91ED-43cb-92C2-25804820EDAC}">
                        <c15:formulaRef>
                          <c15:sqref>Sheet1!$E$200:$E$206</c15:sqref>
                        </c15:formulaRef>
                      </c:ext>
                    </c:extLst>
                    <c:numCache>
                      <c:formatCode>General</c:formatCode>
                      <c:ptCount val="4"/>
                    </c:numCache>
                  </c:numRef>
                </c:val>
              </c15:ser>
            </c15:filteredBarSeries>
            <c15:filteredBarSeries>
              <c15:ser>
                <c:idx val="1"/>
                <c:order val="1"/>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Sheet1!$D$200:$D$206</c15:sqref>
                        </c15:formulaRef>
                      </c:ext>
                    </c:extLst>
                    <c:strCache>
                      <c:ptCount val="4"/>
                      <c:pt idx="0">
                        <c:v>1st Class</c:v>
                      </c:pt>
                      <c:pt idx="1">
                        <c:v>2nd class</c:v>
                      </c:pt>
                      <c:pt idx="2">
                        <c:v>4th class</c:v>
                      </c:pt>
                      <c:pt idx="3">
                        <c:v>Overall</c:v>
                      </c:pt>
                    </c:strCache>
                  </c:strRef>
                </c:cat>
                <c:val>
                  <c:numRef>
                    <c:extLst xmlns:c15="http://schemas.microsoft.com/office/drawing/2012/chart">
                      <c:ext xmlns:c15="http://schemas.microsoft.com/office/drawing/2012/chart" uri="{02D57815-91ED-43cb-92C2-25804820EDAC}">
                        <c15:formulaRef>
                          <c15:sqref>Sheet1!$F$200:$F$206</c15:sqref>
                        </c15:formulaRef>
                      </c:ext>
                    </c:extLst>
                    <c:numCache>
                      <c:formatCode>General</c:formatCode>
                      <c:ptCount val="4"/>
                    </c:numCache>
                  </c:numRef>
                </c:val>
              </c15:ser>
            </c15:filteredBarSeries>
          </c:ext>
        </c:extLst>
      </c:barChart>
      <c:catAx>
        <c:axId val="15746816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7384704"/>
        <c:crosses val="autoZero"/>
        <c:auto val="1"/>
        <c:lblAlgn val="ctr"/>
        <c:lblOffset val="100"/>
        <c:noMultiLvlLbl val="0"/>
      </c:catAx>
      <c:valAx>
        <c:axId val="157384704"/>
        <c:scaling>
          <c:orientation val="minMax"/>
        </c:scaling>
        <c:delete val="0"/>
        <c:axPos val="l"/>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74681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94695622724581"/>
          <c:y val="3.4335036364729225E-2"/>
          <c:w val="0.85458957751248832"/>
          <c:h val="0.90644552826419089"/>
        </c:manualLayout>
      </c:layout>
      <c:barChart>
        <c:barDir val="col"/>
        <c:grouping val="clustered"/>
        <c:varyColors val="0"/>
        <c:ser>
          <c:idx val="2"/>
          <c:order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Sheet1!$D$200:$D$206</c:f>
              <c:strCache>
                <c:ptCount val="4"/>
                <c:pt idx="0">
                  <c:v>1st Class</c:v>
                </c:pt>
                <c:pt idx="1">
                  <c:v>2nd class</c:v>
                </c:pt>
                <c:pt idx="2">
                  <c:v>4th class</c:v>
                </c:pt>
                <c:pt idx="3">
                  <c:v>Overall</c:v>
                </c:pt>
              </c:strCache>
              <c:extLst/>
            </c:strRef>
          </c:cat>
          <c:val>
            <c:numRef>
              <c:f>Sheet1!$W$200:$W$206</c:f>
              <c:numCache>
                <c:formatCode>0.000</c:formatCode>
                <c:ptCount val="4"/>
                <c:pt idx="0">
                  <c:v>1.5454545454545454</c:v>
                </c:pt>
                <c:pt idx="1">
                  <c:v>1.3548387096774193</c:v>
                </c:pt>
                <c:pt idx="2">
                  <c:v>1.4838709677419355</c:v>
                </c:pt>
                <c:pt idx="3">
                  <c:v>1.4463276836158192</c:v>
                </c:pt>
              </c:numCache>
              <c:extLst/>
            </c:numRef>
          </c:val>
        </c:ser>
        <c:dLbls>
          <c:dLblPos val="outEnd"/>
          <c:showLegendKey val="0"/>
          <c:showVal val="1"/>
          <c:showCatName val="0"/>
          <c:showSerName val="0"/>
          <c:showPercent val="0"/>
          <c:showBubbleSize val="0"/>
        </c:dLbls>
        <c:gapWidth val="100"/>
        <c:overlap val="-24"/>
        <c:axId val="157470208"/>
        <c:axId val="157387008"/>
        <c:extLst>
          <c:ext xmlns:c15="http://schemas.microsoft.com/office/drawing/2012/chart" uri="{02D57815-91ED-43cb-92C2-25804820EDAC}">
            <c15:filteredBarSeries>
              <c15: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Sheet1!$D$200:$D$206</c15:sqref>
                        </c15:formulaRef>
                      </c:ext>
                    </c:extLst>
                    <c:strCache>
                      <c:ptCount val="4"/>
                      <c:pt idx="0">
                        <c:v>1st Class</c:v>
                      </c:pt>
                      <c:pt idx="1">
                        <c:v>2nd class</c:v>
                      </c:pt>
                      <c:pt idx="2">
                        <c:v>4th class</c:v>
                      </c:pt>
                      <c:pt idx="3">
                        <c:v>Overall</c:v>
                      </c:pt>
                    </c:strCache>
                  </c:strRef>
                </c:cat>
                <c:val>
                  <c:numRef>
                    <c:extLst>
                      <c:ext uri="{02D57815-91ED-43cb-92C2-25804820EDAC}">
                        <c15:formulaRef>
                          <c15:sqref>Sheet1!$E$200:$E$206</c15:sqref>
                        </c15:formulaRef>
                      </c:ext>
                    </c:extLst>
                    <c:numCache>
                      <c:formatCode>General</c:formatCode>
                      <c:ptCount val="4"/>
                    </c:numCache>
                  </c:numRef>
                </c:val>
              </c15:ser>
            </c15:filteredBarSeries>
            <c15:filteredBarSeries>
              <c15:ser>
                <c:idx val="1"/>
                <c:order val="1"/>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Sheet1!$D$200:$D$206</c15:sqref>
                        </c15:formulaRef>
                      </c:ext>
                    </c:extLst>
                    <c:strCache>
                      <c:ptCount val="4"/>
                      <c:pt idx="0">
                        <c:v>1st Class</c:v>
                      </c:pt>
                      <c:pt idx="1">
                        <c:v>2nd class</c:v>
                      </c:pt>
                      <c:pt idx="2">
                        <c:v>4th class</c:v>
                      </c:pt>
                      <c:pt idx="3">
                        <c:v>Overall</c:v>
                      </c:pt>
                    </c:strCache>
                  </c:strRef>
                </c:cat>
                <c:val>
                  <c:numRef>
                    <c:extLst xmlns:c15="http://schemas.microsoft.com/office/drawing/2012/chart">
                      <c:ext xmlns:c15="http://schemas.microsoft.com/office/drawing/2012/chart" uri="{02D57815-91ED-43cb-92C2-25804820EDAC}">
                        <c15:formulaRef>
                          <c15:sqref>Sheet1!$F$200:$F$206</c15:sqref>
                        </c15:formulaRef>
                      </c:ext>
                    </c:extLst>
                    <c:numCache>
                      <c:formatCode>General</c:formatCode>
                      <c:ptCount val="4"/>
                    </c:numCache>
                  </c:numRef>
                </c:val>
              </c15:ser>
            </c15:filteredBarSeries>
          </c:ext>
        </c:extLst>
      </c:barChart>
      <c:catAx>
        <c:axId val="15747020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7387008"/>
        <c:crosses val="autoZero"/>
        <c:auto val="1"/>
        <c:lblAlgn val="ctr"/>
        <c:lblOffset val="100"/>
        <c:noMultiLvlLbl val="0"/>
      </c:catAx>
      <c:valAx>
        <c:axId val="157387008"/>
        <c:scaling>
          <c:orientation val="minMax"/>
        </c:scaling>
        <c:delete val="0"/>
        <c:axPos val="l"/>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74702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0.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4.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8.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9.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B62322-7E47-47EE-8974-D25FC3DEC895}" type="datetimeFigureOut">
              <a:rPr lang="en-US" smtClean="0"/>
              <a:t>10/17/2014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73E79F-EB65-4CBB-BA88-8805C7DF29DD}" type="slidenum">
              <a:rPr lang="en-US" smtClean="0"/>
              <a:t>‹#›</a:t>
            </a:fld>
            <a:endParaRPr lang="en-US"/>
          </a:p>
        </p:txBody>
      </p:sp>
    </p:spTree>
    <p:extLst>
      <p:ext uri="{BB962C8B-B14F-4D97-AF65-F5344CB8AC3E}">
        <p14:creationId xmlns:p14="http://schemas.microsoft.com/office/powerpoint/2010/main" val="4018255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B62322-7E47-47EE-8974-D25FC3DEC895}" type="datetimeFigureOut">
              <a:rPr lang="en-US" smtClean="0"/>
              <a:t>10/17/2014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73E79F-EB65-4CBB-BA88-8805C7DF29DD}" type="slidenum">
              <a:rPr lang="en-US" smtClean="0"/>
              <a:t>‹#›</a:t>
            </a:fld>
            <a:endParaRPr lang="en-US"/>
          </a:p>
        </p:txBody>
      </p:sp>
    </p:spTree>
    <p:extLst>
      <p:ext uri="{BB962C8B-B14F-4D97-AF65-F5344CB8AC3E}">
        <p14:creationId xmlns:p14="http://schemas.microsoft.com/office/powerpoint/2010/main" val="3358872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B62322-7E47-47EE-8974-D25FC3DEC895}" type="datetimeFigureOut">
              <a:rPr lang="en-US" smtClean="0"/>
              <a:t>10/17/2014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73E79F-EB65-4CBB-BA88-8805C7DF29DD}" type="slidenum">
              <a:rPr lang="en-US" smtClean="0"/>
              <a:t>‹#›</a:t>
            </a:fld>
            <a:endParaRPr lang="en-US"/>
          </a:p>
        </p:txBody>
      </p:sp>
    </p:spTree>
    <p:extLst>
      <p:ext uri="{BB962C8B-B14F-4D97-AF65-F5344CB8AC3E}">
        <p14:creationId xmlns:p14="http://schemas.microsoft.com/office/powerpoint/2010/main" val="1687348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B62322-7E47-47EE-8974-D25FC3DEC895}" type="datetimeFigureOut">
              <a:rPr lang="en-US" smtClean="0"/>
              <a:t>10/17/2014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73E79F-EB65-4CBB-BA88-8805C7DF29DD}" type="slidenum">
              <a:rPr lang="en-US" smtClean="0"/>
              <a:t>‹#›</a:t>
            </a:fld>
            <a:endParaRPr lang="en-US"/>
          </a:p>
        </p:txBody>
      </p:sp>
    </p:spTree>
    <p:extLst>
      <p:ext uri="{BB962C8B-B14F-4D97-AF65-F5344CB8AC3E}">
        <p14:creationId xmlns:p14="http://schemas.microsoft.com/office/powerpoint/2010/main" val="2483287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B62322-7E47-47EE-8974-D25FC3DEC895}" type="datetimeFigureOut">
              <a:rPr lang="en-US" smtClean="0"/>
              <a:t>10/17/2014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73E79F-EB65-4CBB-BA88-8805C7DF29DD}" type="slidenum">
              <a:rPr lang="en-US" smtClean="0"/>
              <a:t>‹#›</a:t>
            </a:fld>
            <a:endParaRPr lang="en-US"/>
          </a:p>
        </p:txBody>
      </p:sp>
    </p:spTree>
    <p:extLst>
      <p:ext uri="{BB962C8B-B14F-4D97-AF65-F5344CB8AC3E}">
        <p14:creationId xmlns:p14="http://schemas.microsoft.com/office/powerpoint/2010/main" val="263703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B62322-7E47-47EE-8974-D25FC3DEC895}" type="datetimeFigureOut">
              <a:rPr lang="en-US" smtClean="0"/>
              <a:t>10/17/2014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73E79F-EB65-4CBB-BA88-8805C7DF29DD}" type="slidenum">
              <a:rPr lang="en-US" smtClean="0"/>
              <a:t>‹#›</a:t>
            </a:fld>
            <a:endParaRPr lang="en-US"/>
          </a:p>
        </p:txBody>
      </p:sp>
    </p:spTree>
    <p:extLst>
      <p:ext uri="{BB962C8B-B14F-4D97-AF65-F5344CB8AC3E}">
        <p14:creationId xmlns:p14="http://schemas.microsoft.com/office/powerpoint/2010/main" val="2697698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B62322-7E47-47EE-8974-D25FC3DEC895}" type="datetimeFigureOut">
              <a:rPr lang="en-US" smtClean="0"/>
              <a:t>10/17/2014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73E79F-EB65-4CBB-BA88-8805C7DF29DD}" type="slidenum">
              <a:rPr lang="en-US" smtClean="0"/>
              <a:t>‹#›</a:t>
            </a:fld>
            <a:endParaRPr lang="en-US"/>
          </a:p>
        </p:txBody>
      </p:sp>
    </p:spTree>
    <p:extLst>
      <p:ext uri="{BB962C8B-B14F-4D97-AF65-F5344CB8AC3E}">
        <p14:creationId xmlns:p14="http://schemas.microsoft.com/office/powerpoint/2010/main" val="2937353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B62322-7E47-47EE-8974-D25FC3DEC895}" type="datetimeFigureOut">
              <a:rPr lang="en-US" smtClean="0"/>
              <a:t>10/17/2014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73E79F-EB65-4CBB-BA88-8805C7DF29DD}" type="slidenum">
              <a:rPr lang="en-US" smtClean="0"/>
              <a:t>‹#›</a:t>
            </a:fld>
            <a:endParaRPr lang="en-US"/>
          </a:p>
        </p:txBody>
      </p:sp>
    </p:spTree>
    <p:extLst>
      <p:ext uri="{BB962C8B-B14F-4D97-AF65-F5344CB8AC3E}">
        <p14:creationId xmlns:p14="http://schemas.microsoft.com/office/powerpoint/2010/main" val="1522739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B62322-7E47-47EE-8974-D25FC3DEC895}" type="datetimeFigureOut">
              <a:rPr lang="en-US" smtClean="0"/>
              <a:t>10/17/2014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73E79F-EB65-4CBB-BA88-8805C7DF29DD}" type="slidenum">
              <a:rPr lang="en-US" smtClean="0"/>
              <a:t>‹#›</a:t>
            </a:fld>
            <a:endParaRPr lang="en-US"/>
          </a:p>
        </p:txBody>
      </p:sp>
    </p:spTree>
    <p:extLst>
      <p:ext uri="{BB962C8B-B14F-4D97-AF65-F5344CB8AC3E}">
        <p14:creationId xmlns:p14="http://schemas.microsoft.com/office/powerpoint/2010/main" val="2568295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B62322-7E47-47EE-8974-D25FC3DEC895}" type="datetimeFigureOut">
              <a:rPr lang="en-US" smtClean="0"/>
              <a:t>10/17/2014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73E79F-EB65-4CBB-BA88-8805C7DF29DD}" type="slidenum">
              <a:rPr lang="en-US" smtClean="0"/>
              <a:t>‹#›</a:t>
            </a:fld>
            <a:endParaRPr lang="en-US"/>
          </a:p>
        </p:txBody>
      </p:sp>
    </p:spTree>
    <p:extLst>
      <p:ext uri="{BB962C8B-B14F-4D97-AF65-F5344CB8AC3E}">
        <p14:creationId xmlns:p14="http://schemas.microsoft.com/office/powerpoint/2010/main" val="3488615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B62322-7E47-47EE-8974-D25FC3DEC895}" type="datetimeFigureOut">
              <a:rPr lang="en-US" smtClean="0"/>
              <a:t>10/17/2014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73E79F-EB65-4CBB-BA88-8805C7DF29DD}" type="slidenum">
              <a:rPr lang="en-US" smtClean="0"/>
              <a:t>‹#›</a:t>
            </a:fld>
            <a:endParaRPr lang="en-US"/>
          </a:p>
        </p:txBody>
      </p:sp>
    </p:spTree>
    <p:extLst>
      <p:ext uri="{BB962C8B-B14F-4D97-AF65-F5344CB8AC3E}">
        <p14:creationId xmlns:p14="http://schemas.microsoft.com/office/powerpoint/2010/main" val="2206261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B62322-7E47-47EE-8974-D25FC3DEC895}" type="datetimeFigureOut">
              <a:rPr lang="en-US" smtClean="0"/>
              <a:t>10/17/2014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73E79F-EB65-4CBB-BA88-8805C7DF29DD}" type="slidenum">
              <a:rPr lang="en-US" smtClean="0"/>
              <a:t>‹#›</a:t>
            </a:fld>
            <a:endParaRPr lang="en-US"/>
          </a:p>
        </p:txBody>
      </p:sp>
    </p:spTree>
    <p:extLst>
      <p:ext uri="{BB962C8B-B14F-4D97-AF65-F5344CB8AC3E}">
        <p14:creationId xmlns:p14="http://schemas.microsoft.com/office/powerpoint/2010/main" val="395985440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4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28600"/>
            <a:ext cx="8839200" cy="1470025"/>
          </a:xfrm>
        </p:spPr>
        <p:txBody>
          <a:bodyPr>
            <a:normAutofit/>
          </a:bodyPr>
          <a:lstStyle/>
          <a:p>
            <a:r>
              <a:rPr lang="en-US" sz="4000" dirty="0" smtClean="0">
                <a:solidFill>
                  <a:srgbClr val="FFFF00"/>
                </a:solidFill>
              </a:rPr>
              <a:t>How Can We Improve Maritime Academy School-ship Training in the United States</a:t>
            </a:r>
            <a:r>
              <a:rPr lang="en-US" dirty="0" smtClean="0">
                <a:solidFill>
                  <a:srgbClr val="FFFF00"/>
                </a:solidFill>
              </a:rPr>
              <a:t>?</a:t>
            </a:r>
            <a:endParaRPr lang="en-US" dirty="0">
              <a:solidFill>
                <a:srgbClr val="FFFF00"/>
              </a:solidFill>
            </a:endParaRPr>
          </a:p>
        </p:txBody>
      </p:sp>
      <p:sp>
        <p:nvSpPr>
          <p:cNvPr id="3" name="Subtitle 2"/>
          <p:cNvSpPr>
            <a:spLocks noGrp="1"/>
          </p:cNvSpPr>
          <p:nvPr>
            <p:ph type="subTitle" idx="1"/>
          </p:nvPr>
        </p:nvSpPr>
        <p:spPr>
          <a:xfrm>
            <a:off x="1600200" y="5257800"/>
            <a:ext cx="6172200" cy="1371600"/>
          </a:xfrm>
        </p:spPr>
        <p:txBody>
          <a:bodyPr>
            <a:normAutofit/>
          </a:bodyPr>
          <a:lstStyle/>
          <a:p>
            <a:r>
              <a:rPr lang="en-US" sz="2400" dirty="0" smtClean="0">
                <a:solidFill>
                  <a:srgbClr val="FFFF00"/>
                </a:solidFill>
              </a:rPr>
              <a:t>Maritime Education Summit - Fall 2014</a:t>
            </a:r>
          </a:p>
          <a:p>
            <a:r>
              <a:rPr lang="en-US" sz="2400" dirty="0" smtClean="0"/>
              <a:t>Mark Libby, Laurie Flood, Lance Burton</a:t>
            </a:r>
          </a:p>
          <a:p>
            <a:r>
              <a:rPr lang="en-US" sz="2400" dirty="0" smtClean="0"/>
              <a:t>Maine Maritime Academy</a:t>
            </a:r>
            <a:endParaRPr lang="en-US"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0" y="1981200"/>
            <a:ext cx="3835400" cy="2876550"/>
          </a:xfrm>
          <a:prstGeom prst="rect">
            <a:avLst/>
          </a:prstGeom>
          <a:ln>
            <a:solidFill>
              <a:schemeClr val="bg1"/>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5486400"/>
            <a:ext cx="1066800" cy="1057275"/>
          </a:xfrm>
          <a:prstGeom prst="rect">
            <a:avLst/>
          </a:prstGeom>
        </p:spPr>
      </p:pic>
    </p:spTree>
    <p:extLst>
      <p:ext uri="{BB962C8B-B14F-4D97-AF65-F5344CB8AC3E}">
        <p14:creationId xmlns:p14="http://schemas.microsoft.com/office/powerpoint/2010/main" val="24687617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Cadet Survey Format</a:t>
            </a:r>
            <a:endParaRPr lang="en-US" dirty="0">
              <a:solidFill>
                <a:srgbClr val="FFFF00"/>
              </a:solidFill>
            </a:endParaRPr>
          </a:p>
        </p:txBody>
      </p:sp>
      <p:pic>
        <p:nvPicPr>
          <p:cNvPr id="6" name="Content Placeholder 5"/>
          <p:cNvPicPr>
            <a:picLocks noGrp="1" noChangeAspect="1"/>
          </p:cNvPicPr>
          <p:nvPr>
            <p:ph idx="1"/>
          </p:nvPr>
        </p:nvPicPr>
        <p:blipFill rotWithShape="1">
          <a:blip r:embed="rId2"/>
          <a:srcRect l="3874" t="5052" r="3874" b="2350"/>
          <a:stretch/>
        </p:blipFill>
        <p:spPr>
          <a:xfrm>
            <a:off x="228600" y="1327702"/>
            <a:ext cx="8740832" cy="5225497"/>
          </a:xfrm>
          <a:prstGeom prst="rect">
            <a:avLst/>
          </a:prstGeom>
        </p:spPr>
      </p:pic>
    </p:spTree>
    <p:extLst>
      <p:ext uri="{BB962C8B-B14F-4D97-AF65-F5344CB8AC3E}">
        <p14:creationId xmlns:p14="http://schemas.microsoft.com/office/powerpoint/2010/main" val="26387008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solidFill>
                  <a:srgbClr val="FFFF00"/>
                </a:solidFill>
              </a:rPr>
              <a:t>Cadet Survey Format</a:t>
            </a:r>
            <a:endParaRPr lang="en-US" dirty="0">
              <a:solidFill>
                <a:srgbClr val="FFFF00"/>
              </a:solidFill>
            </a:endParaRPr>
          </a:p>
        </p:txBody>
      </p:sp>
      <p:sp>
        <p:nvSpPr>
          <p:cNvPr id="5" name="Content Placeholder 4"/>
          <p:cNvSpPr>
            <a:spLocks noGrp="1"/>
          </p:cNvSpPr>
          <p:nvPr>
            <p:ph idx="1"/>
          </p:nvPr>
        </p:nvSpPr>
        <p:spPr>
          <a:xfrm>
            <a:off x="228600" y="990600"/>
            <a:ext cx="8763000" cy="5562600"/>
          </a:xfrm>
        </p:spPr>
        <p:txBody>
          <a:bodyPr>
            <a:noAutofit/>
          </a:bodyPr>
          <a:lstStyle/>
          <a:p>
            <a:r>
              <a:rPr lang="en-US" sz="2400" dirty="0"/>
              <a:t>Cadets asked to identify if they were “Super Senior”, 2</a:t>
            </a:r>
            <a:r>
              <a:rPr lang="en-US" sz="2400" baseline="30000" dirty="0"/>
              <a:t>nd</a:t>
            </a:r>
            <a:r>
              <a:rPr lang="en-US" sz="2400" dirty="0"/>
              <a:t> Class or 4</a:t>
            </a:r>
            <a:r>
              <a:rPr lang="en-US" sz="2400" baseline="30000" dirty="0"/>
              <a:t>th</a:t>
            </a:r>
            <a:r>
              <a:rPr lang="en-US" sz="2400" dirty="0"/>
              <a:t> Class. In addition, they were asked if they were male or female</a:t>
            </a:r>
            <a:r>
              <a:rPr lang="en-US" sz="2400" dirty="0" smtClean="0"/>
              <a:t>.</a:t>
            </a:r>
          </a:p>
          <a:p>
            <a:r>
              <a:rPr lang="en-US" sz="2400" dirty="0" smtClean="0">
                <a:solidFill>
                  <a:srgbClr val="FFFF00"/>
                </a:solidFill>
              </a:rPr>
              <a:t>Four main topics were assessed</a:t>
            </a:r>
            <a:r>
              <a:rPr lang="en-US" sz="2400" dirty="0" smtClean="0"/>
              <a:t>:</a:t>
            </a:r>
          </a:p>
          <a:p>
            <a:pPr lvl="1"/>
            <a:r>
              <a:rPr lang="en-US" sz="2400" dirty="0" smtClean="0"/>
              <a:t>Safety</a:t>
            </a:r>
          </a:p>
          <a:p>
            <a:pPr lvl="1"/>
            <a:r>
              <a:rPr lang="en-US" sz="2400" dirty="0" smtClean="0"/>
              <a:t>Technology</a:t>
            </a:r>
          </a:p>
          <a:p>
            <a:pPr lvl="1"/>
            <a:r>
              <a:rPr lang="en-US" sz="2400" dirty="0" smtClean="0"/>
              <a:t>MMA Personnel</a:t>
            </a:r>
          </a:p>
          <a:p>
            <a:pPr lvl="1"/>
            <a:r>
              <a:rPr lang="en-US" sz="2400" dirty="0" smtClean="0"/>
              <a:t>Overall Experience</a:t>
            </a:r>
            <a:endParaRPr lang="en-US" sz="2400" dirty="0"/>
          </a:p>
          <a:p>
            <a:r>
              <a:rPr lang="en-US" sz="2400" dirty="0" smtClean="0"/>
              <a:t>The assessment used a </a:t>
            </a:r>
            <a:r>
              <a:rPr lang="en-US" sz="2400" dirty="0"/>
              <a:t>scale of “Strongly Agree”, “Agree”, “Somewhat Agree”, “Disagree” or “Strongly Disagree</a:t>
            </a:r>
            <a:r>
              <a:rPr lang="en-US" sz="2400" dirty="0" smtClean="0"/>
              <a:t>” and were weighted 1, 2, 3, 4, 5 respectively.  </a:t>
            </a:r>
            <a:r>
              <a:rPr lang="en-US" sz="2400" dirty="0" smtClean="0">
                <a:solidFill>
                  <a:srgbClr val="FFC000"/>
                </a:solidFill>
              </a:rPr>
              <a:t>- </a:t>
            </a:r>
            <a:r>
              <a:rPr lang="en-US" sz="2400" b="1" u="sng" dirty="0" smtClean="0">
                <a:solidFill>
                  <a:srgbClr val="FFC000"/>
                </a:solidFill>
              </a:rPr>
              <a:t>Lower the number, better the ranking</a:t>
            </a:r>
            <a:endParaRPr lang="en-US" sz="2400" b="1" u="sng" dirty="0">
              <a:solidFill>
                <a:srgbClr val="FFC000"/>
              </a:solidFill>
            </a:endParaRPr>
          </a:p>
          <a:p>
            <a:r>
              <a:rPr lang="en-US" sz="2400" dirty="0" smtClean="0"/>
              <a:t>At the end of the survey, cadets were encourage to add specific comments.</a:t>
            </a:r>
            <a:endParaRPr lang="en-US" sz="2400" dirty="0"/>
          </a:p>
        </p:txBody>
      </p:sp>
    </p:spTree>
    <p:extLst>
      <p:ext uri="{BB962C8B-B14F-4D97-AF65-F5344CB8AC3E}">
        <p14:creationId xmlns:p14="http://schemas.microsoft.com/office/powerpoint/2010/main" val="22651585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Cadet Survey - Safety</a:t>
            </a:r>
            <a:endParaRPr lang="en-US" dirty="0">
              <a:solidFill>
                <a:srgbClr val="FFFF00"/>
              </a:solidFill>
            </a:endParaRPr>
          </a:p>
        </p:txBody>
      </p:sp>
      <p:sp>
        <p:nvSpPr>
          <p:cNvPr id="5" name="Content Placeholder 4"/>
          <p:cNvSpPr>
            <a:spLocks noGrp="1"/>
          </p:cNvSpPr>
          <p:nvPr>
            <p:ph idx="1"/>
          </p:nvPr>
        </p:nvSpPr>
        <p:spPr/>
        <p:txBody>
          <a:bodyPr>
            <a:normAutofit fontScale="92500" lnSpcReduction="20000"/>
          </a:bodyPr>
          <a:lstStyle/>
          <a:p>
            <a:pPr marL="457200" indent="-457200">
              <a:buNone/>
            </a:pPr>
            <a:r>
              <a:rPr lang="en-US" dirty="0" smtClean="0">
                <a:latin typeface="Calibri" panose="020F0502020204030204" pitchFamily="34" charset="0"/>
                <a:ea typeface="Calibri" panose="020F0502020204030204" pitchFamily="34" charset="0"/>
                <a:cs typeface="Times New Roman" panose="02020603050405020304" pitchFamily="18" charset="0"/>
              </a:rPr>
              <a:t>a.	I </a:t>
            </a:r>
            <a:r>
              <a:rPr lang="en-US" dirty="0">
                <a:latin typeface="Calibri" panose="020F0502020204030204" pitchFamily="34" charset="0"/>
                <a:ea typeface="Calibri" panose="020F0502020204030204" pitchFamily="34" charset="0"/>
                <a:cs typeface="Times New Roman" panose="02020603050405020304" pitchFamily="18" charset="0"/>
              </a:rPr>
              <a:t>feel safe during the hands on aspects of my training when supervised by an </a:t>
            </a:r>
            <a:r>
              <a:rPr lang="en-US" dirty="0" smtClean="0">
                <a:latin typeface="Calibri" panose="020F0502020204030204" pitchFamily="34" charset="0"/>
                <a:ea typeface="Calibri" panose="020F0502020204030204" pitchFamily="34" charset="0"/>
                <a:cs typeface="Times New Roman" panose="02020603050405020304" pitchFamily="18" charset="0"/>
              </a:rPr>
              <a:t>upperclassman. </a:t>
            </a:r>
            <a:endParaRPr lang="en-US"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marL="457200" indent="-457200">
              <a:buNone/>
            </a:pPr>
            <a:r>
              <a:rPr lang="en-US"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	Rank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1.7</a:t>
            </a:r>
            <a:endParaRPr lang="en-US" dirty="0" smtClean="0">
              <a:latin typeface="Calibri" panose="020F0502020204030204" pitchFamily="34" charset="0"/>
              <a:ea typeface="Calibri" panose="020F0502020204030204" pitchFamily="34" charset="0"/>
              <a:cs typeface="Times New Roman" panose="02020603050405020304" pitchFamily="18" charset="0"/>
            </a:endParaRPr>
          </a:p>
          <a:p>
            <a:pPr marL="457200" indent="-457200">
              <a:buNone/>
            </a:pPr>
            <a:r>
              <a:rPr lang="en-US" dirty="0" smtClean="0">
                <a:latin typeface="Calibri" panose="020F0502020204030204" pitchFamily="34" charset="0"/>
                <a:ea typeface="Calibri" panose="020F0502020204030204" pitchFamily="34" charset="0"/>
                <a:cs typeface="Times New Roman" panose="02020603050405020304" pitchFamily="18" charset="0"/>
              </a:rPr>
              <a:t>b.	I </a:t>
            </a:r>
            <a:r>
              <a:rPr lang="en-US" dirty="0">
                <a:latin typeface="Calibri" panose="020F0502020204030204" pitchFamily="34" charset="0"/>
                <a:ea typeface="Calibri" panose="020F0502020204030204" pitchFamily="34" charset="0"/>
                <a:cs typeface="Times New Roman" panose="02020603050405020304" pitchFamily="18" charset="0"/>
              </a:rPr>
              <a:t>feel safe during the hands on aspects of my training when supervised by the ship’s crew or training </a:t>
            </a:r>
            <a:r>
              <a:rPr lang="en-US" dirty="0" smtClean="0">
                <a:latin typeface="Calibri" panose="020F0502020204030204" pitchFamily="34" charset="0"/>
                <a:ea typeface="Calibri" panose="020F0502020204030204" pitchFamily="34" charset="0"/>
                <a:cs typeface="Times New Roman" panose="02020603050405020304" pitchFamily="18" charset="0"/>
              </a:rPr>
              <a:t>officers.	</a:t>
            </a:r>
            <a:endPar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marL="457200" indent="-457200">
              <a:buNone/>
            </a:pPr>
            <a:r>
              <a:rPr lang="en-US"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	Rank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1.3</a:t>
            </a:r>
            <a:endParaRPr lang="en-US" dirty="0" smtClean="0">
              <a:latin typeface="Calibri" panose="020F0502020204030204" pitchFamily="34" charset="0"/>
              <a:ea typeface="Calibri" panose="020F0502020204030204" pitchFamily="34" charset="0"/>
              <a:cs typeface="Times New Roman" panose="02020603050405020304" pitchFamily="18" charset="0"/>
            </a:endParaRPr>
          </a:p>
          <a:p>
            <a:pPr marL="457200" indent="-457200">
              <a:buNone/>
            </a:pPr>
            <a:r>
              <a:rPr lang="en-US" dirty="0" smtClean="0"/>
              <a:t>c.	I </a:t>
            </a:r>
            <a:r>
              <a:rPr lang="en-US" dirty="0"/>
              <a:t>feel safe with my living arrangements on the training </a:t>
            </a:r>
            <a:r>
              <a:rPr lang="en-US" dirty="0" smtClean="0"/>
              <a:t>ship.</a:t>
            </a:r>
            <a:endParaRPr lang="en-US" dirty="0"/>
          </a:p>
          <a:p>
            <a:pPr marL="457200" indent="-457200">
              <a:buNone/>
            </a:pPr>
            <a:r>
              <a:rPr lang="en-US"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	Rank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1.7</a:t>
            </a:r>
            <a:endPar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marL="514350" indent="-514350">
              <a:buFont typeface="+mj-lt"/>
              <a:buAutoNum type="alphaLcPeriod"/>
            </a:pPr>
            <a:endParaRPr lang="en-US" dirty="0" smtClean="0"/>
          </a:p>
          <a:p>
            <a:pPr marL="0" indent="0">
              <a:buNone/>
            </a:pPr>
            <a:endParaRPr lang="en-US" dirty="0"/>
          </a:p>
        </p:txBody>
      </p:sp>
    </p:spTree>
    <p:extLst>
      <p:ext uri="{BB962C8B-B14F-4D97-AF65-F5344CB8AC3E}">
        <p14:creationId xmlns:p14="http://schemas.microsoft.com/office/powerpoint/2010/main" val="13635151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Cadet Survey - Technology</a:t>
            </a:r>
            <a:endParaRPr lang="en-US" dirty="0">
              <a:solidFill>
                <a:srgbClr val="FFFF00"/>
              </a:solidFill>
            </a:endParaRPr>
          </a:p>
        </p:txBody>
      </p:sp>
      <p:sp>
        <p:nvSpPr>
          <p:cNvPr id="5" name="Content Placeholder 4"/>
          <p:cNvSpPr>
            <a:spLocks noGrp="1"/>
          </p:cNvSpPr>
          <p:nvPr>
            <p:ph idx="1"/>
          </p:nvPr>
        </p:nvSpPr>
        <p:spPr/>
        <p:txBody>
          <a:bodyPr>
            <a:normAutofit fontScale="85000" lnSpcReduction="20000"/>
          </a:bodyPr>
          <a:lstStyle/>
          <a:p>
            <a:pPr marL="457200" indent="-457200">
              <a:buNone/>
            </a:pPr>
            <a:r>
              <a:rPr lang="en-US" dirty="0" smtClean="0"/>
              <a:t>a.	I </a:t>
            </a:r>
            <a:r>
              <a:rPr lang="en-US" dirty="0"/>
              <a:t>feel that I am adequately exposed to the most current merchant engineering technology</a:t>
            </a:r>
            <a:r>
              <a:rPr lang="en-US" dirty="0" smtClean="0"/>
              <a:t>.</a:t>
            </a:r>
          </a:p>
          <a:p>
            <a:pPr marL="457200" indent="-457200">
              <a:buNone/>
            </a:pP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Rank = </a:t>
            </a:r>
            <a:r>
              <a:rPr lang="en-US"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2.4</a:t>
            </a:r>
            <a:endPar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marL="457200" indent="-457200">
              <a:buNone/>
            </a:pPr>
            <a:r>
              <a:rPr lang="en-US" dirty="0" smtClean="0"/>
              <a:t>b.	I </a:t>
            </a:r>
            <a:r>
              <a:rPr lang="en-US" dirty="0"/>
              <a:t>feel that I am adequately exposed to the merchant technology that I will see in industry upon my graduation from MMA</a:t>
            </a:r>
            <a:r>
              <a:rPr lang="en-US" dirty="0" smtClean="0"/>
              <a:t>.</a:t>
            </a:r>
          </a:p>
          <a:p>
            <a:pPr marL="457200" indent="-457200">
              <a:buNone/>
            </a:pP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Rank = </a:t>
            </a:r>
            <a:r>
              <a:rPr lang="en-US"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2.3</a:t>
            </a:r>
            <a:endPar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marL="457200" indent="-457200">
              <a:buAutoNum type="alphaLcPeriod" startAt="3"/>
            </a:pPr>
            <a:r>
              <a:rPr lang="en-US" dirty="0" smtClean="0"/>
              <a:t>I </a:t>
            </a:r>
            <a:r>
              <a:rPr lang="en-US" dirty="0"/>
              <a:t>believe that the classroom training on board the training ship expands my understanding of the ship’s systems</a:t>
            </a:r>
            <a:r>
              <a:rPr lang="en-US" dirty="0" smtClean="0"/>
              <a:t>.</a:t>
            </a:r>
            <a:endParaRPr lang="en-US" dirty="0" smtClean="0">
              <a:solidFill>
                <a:srgbClr val="FFFF00"/>
              </a:solidFill>
              <a:latin typeface="Calibri" panose="020F0502020204030204" pitchFamily="34" charset="0"/>
              <a:cs typeface="Times New Roman" panose="02020603050405020304" pitchFamily="18" charset="0"/>
            </a:endParaRPr>
          </a:p>
          <a:p>
            <a:pPr marL="457200" indent="-457200">
              <a:buNone/>
            </a:pP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Rank = </a:t>
            </a:r>
            <a:r>
              <a:rPr lang="en-US"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1.8</a:t>
            </a:r>
            <a:endPar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4758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Cadet Survey – MMA Personne</a:t>
            </a:r>
            <a:r>
              <a:rPr lang="en-US" dirty="0">
                <a:solidFill>
                  <a:srgbClr val="FFFF00"/>
                </a:solidFill>
              </a:rPr>
              <a:t>l</a:t>
            </a:r>
          </a:p>
        </p:txBody>
      </p:sp>
      <p:sp>
        <p:nvSpPr>
          <p:cNvPr id="5" name="Content Placeholder 4"/>
          <p:cNvSpPr>
            <a:spLocks noGrp="1"/>
          </p:cNvSpPr>
          <p:nvPr>
            <p:ph idx="1"/>
          </p:nvPr>
        </p:nvSpPr>
        <p:spPr>
          <a:xfrm>
            <a:off x="457200" y="1219200"/>
            <a:ext cx="8229600" cy="5486400"/>
          </a:xfrm>
        </p:spPr>
        <p:txBody>
          <a:bodyPr>
            <a:noAutofit/>
          </a:bodyPr>
          <a:lstStyle/>
          <a:p>
            <a:pPr marL="457200" indent="-457200">
              <a:buNone/>
            </a:pPr>
            <a:r>
              <a:rPr lang="en-US" sz="2000" dirty="0" smtClean="0"/>
              <a:t>a.	I </a:t>
            </a:r>
            <a:r>
              <a:rPr lang="en-US" sz="2000" dirty="0"/>
              <a:t>believe that the training officers on board the ship are adequately credentialed to teach on board the training </a:t>
            </a:r>
            <a:r>
              <a:rPr lang="en-US" sz="2000" dirty="0" smtClean="0"/>
              <a:t>ship.</a:t>
            </a:r>
          </a:p>
          <a:p>
            <a:pPr marL="457200" indent="-457200">
              <a:buNone/>
            </a:pP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Rank </a:t>
            </a:r>
            <a:r>
              <a:rPr lang="en-US" sz="2000"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 1.4</a:t>
            </a:r>
            <a:endPar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marL="457200" indent="-457200">
              <a:buNone/>
            </a:pPr>
            <a:r>
              <a:rPr lang="en-US" sz="2000" dirty="0" smtClean="0"/>
              <a:t>b.	I </a:t>
            </a:r>
            <a:r>
              <a:rPr lang="en-US" sz="2000" dirty="0"/>
              <a:t>believe that the training officers make the best use of time available to educate me about the ship and its systems</a:t>
            </a:r>
            <a:r>
              <a:rPr lang="en-US" sz="2000" dirty="0" smtClean="0"/>
              <a:t>.</a:t>
            </a:r>
          </a:p>
          <a:p>
            <a:pPr marL="457200" indent="-457200">
              <a:buNone/>
            </a:pP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Rank = </a:t>
            </a:r>
            <a:r>
              <a:rPr lang="en-US" sz="2000"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1.8</a:t>
            </a:r>
            <a:endPar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marL="457200" indent="-457200">
              <a:buNone/>
            </a:pPr>
            <a:r>
              <a:rPr lang="en-US" sz="2000" dirty="0" smtClean="0"/>
              <a:t>c.	I </a:t>
            </a:r>
            <a:r>
              <a:rPr lang="en-US" sz="2000" dirty="0"/>
              <a:t>believe that the training officers are available to assist me in my education on board ship, in class or in the engine room</a:t>
            </a:r>
            <a:r>
              <a:rPr lang="en-US" sz="2000" dirty="0" smtClean="0"/>
              <a:t>.</a:t>
            </a:r>
          </a:p>
          <a:p>
            <a:pPr marL="457200" indent="-457200">
              <a:buNone/>
            </a:pP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Rank = </a:t>
            </a:r>
            <a:r>
              <a:rPr lang="en-US" sz="2000"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1.4</a:t>
            </a:r>
            <a:endPar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marL="457200" indent="-457200">
              <a:buNone/>
            </a:pPr>
            <a:r>
              <a:rPr lang="en-US" sz="2000" dirty="0" smtClean="0"/>
              <a:t>d.	I </a:t>
            </a:r>
            <a:r>
              <a:rPr lang="en-US" sz="2000" dirty="0"/>
              <a:t>believe that the training officers on the ship are a valuable educational resource to me during my cruise</a:t>
            </a:r>
            <a:r>
              <a:rPr lang="en-US" sz="2000" dirty="0" smtClean="0"/>
              <a:t>.</a:t>
            </a:r>
          </a:p>
          <a:p>
            <a:pPr marL="457200" indent="-457200">
              <a:buNone/>
            </a:pP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Rank = </a:t>
            </a:r>
            <a:r>
              <a:rPr lang="en-US" sz="2000"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1.4</a:t>
            </a:r>
            <a:endPar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marL="457200" indent="-457200">
              <a:buAutoNum type="alphaLcPeriod" startAt="5"/>
            </a:pPr>
            <a:r>
              <a:rPr lang="en-US" sz="2000" dirty="0" smtClean="0"/>
              <a:t>I </a:t>
            </a:r>
            <a:r>
              <a:rPr lang="en-US" sz="2000" dirty="0"/>
              <a:t>believe that the regimental officers on board the ship make the best use of the time </a:t>
            </a:r>
            <a:r>
              <a:rPr lang="en-US" sz="2000" dirty="0" smtClean="0"/>
              <a:t>available </a:t>
            </a:r>
            <a:r>
              <a:rPr lang="en-US" sz="2000" dirty="0"/>
              <a:t>to expand my educational opportunities aboard the training ship</a:t>
            </a:r>
            <a:r>
              <a:rPr lang="en-US" sz="2000" dirty="0" smtClean="0"/>
              <a:t>.</a:t>
            </a:r>
          </a:p>
          <a:p>
            <a:pPr marL="457200" indent="-457200">
              <a:buNone/>
            </a:pP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Rank = </a:t>
            </a:r>
            <a:r>
              <a:rPr lang="en-US" sz="2000"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3.2</a:t>
            </a:r>
            <a:endParaRPr lang="en-US" sz="2000" dirty="0"/>
          </a:p>
        </p:txBody>
      </p:sp>
    </p:spTree>
    <p:extLst>
      <p:ext uri="{BB962C8B-B14F-4D97-AF65-F5344CB8AC3E}">
        <p14:creationId xmlns:p14="http://schemas.microsoft.com/office/powerpoint/2010/main" val="13789305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Cadet Survey – Overall Experience</a:t>
            </a:r>
            <a:endParaRPr lang="en-US" dirty="0">
              <a:solidFill>
                <a:srgbClr val="FFFF00"/>
              </a:solidFill>
            </a:endParaRPr>
          </a:p>
        </p:txBody>
      </p:sp>
      <p:sp>
        <p:nvSpPr>
          <p:cNvPr id="3" name="Content Placeholder 2"/>
          <p:cNvSpPr>
            <a:spLocks noGrp="1"/>
          </p:cNvSpPr>
          <p:nvPr>
            <p:ph idx="1"/>
          </p:nvPr>
        </p:nvSpPr>
        <p:spPr/>
        <p:txBody>
          <a:bodyPr>
            <a:normAutofit fontScale="85000" lnSpcReduction="20000"/>
          </a:bodyPr>
          <a:lstStyle/>
          <a:p>
            <a:pPr marL="457200" indent="-457200">
              <a:buNone/>
            </a:pPr>
            <a:r>
              <a:rPr lang="en-US" dirty="0" smtClean="0"/>
              <a:t>a.	I </a:t>
            </a:r>
            <a:r>
              <a:rPr lang="en-US" dirty="0"/>
              <a:t>believe that this training event is unique in that it provides technical education as well as opportunities to travel and experience other cultures</a:t>
            </a:r>
            <a:r>
              <a:rPr lang="en-US" dirty="0" smtClean="0"/>
              <a:t>.</a:t>
            </a:r>
          </a:p>
          <a:p>
            <a:pPr marL="457200" indent="-457200">
              <a:buNone/>
            </a:pP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Rank = </a:t>
            </a:r>
            <a:r>
              <a:rPr lang="en-US"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1.6</a:t>
            </a:r>
            <a:endPar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marL="457200" indent="-457200">
              <a:buNone/>
            </a:pPr>
            <a:r>
              <a:rPr lang="en-US" dirty="0" smtClean="0"/>
              <a:t>b.	I </a:t>
            </a:r>
            <a:r>
              <a:rPr lang="en-US" dirty="0"/>
              <a:t>believe that sailing on the training ship has given me a better understanding of life in the merchant marine and better prepared me for this career path should I choose to sail</a:t>
            </a:r>
            <a:r>
              <a:rPr lang="en-US" dirty="0" smtClean="0"/>
              <a:t>.</a:t>
            </a:r>
          </a:p>
          <a:p>
            <a:pPr marL="457200" indent="-457200">
              <a:buNone/>
            </a:pP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Rank = </a:t>
            </a:r>
            <a:r>
              <a:rPr lang="en-US"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1.8</a:t>
            </a:r>
            <a:endPar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marL="457200" indent="-457200">
              <a:buAutoNum type="alphaLcPeriod" startAt="3"/>
            </a:pPr>
            <a:r>
              <a:rPr lang="en-US" dirty="0" smtClean="0"/>
              <a:t>I </a:t>
            </a:r>
            <a:r>
              <a:rPr lang="en-US" dirty="0"/>
              <a:t>believe that the training cruise is a valuable requirement of my training at MMA</a:t>
            </a:r>
            <a:r>
              <a:rPr lang="en-US" dirty="0" smtClean="0"/>
              <a:t>.</a:t>
            </a:r>
          </a:p>
          <a:p>
            <a:pPr marL="457200" indent="-457200">
              <a:buNone/>
            </a:pP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Rank = </a:t>
            </a:r>
            <a:r>
              <a:rPr lang="en-US"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1.6</a:t>
            </a:r>
            <a:endPar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71639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Cadet Survey Results</a:t>
            </a:r>
            <a:endParaRPr lang="en-US" dirty="0">
              <a:solidFill>
                <a:srgbClr val="FFFF00"/>
              </a:solidFill>
            </a:endParaRPr>
          </a:p>
        </p:txBody>
      </p:sp>
      <p:sp>
        <p:nvSpPr>
          <p:cNvPr id="3" name="Content Placeholder 2"/>
          <p:cNvSpPr>
            <a:spLocks noGrp="1"/>
          </p:cNvSpPr>
          <p:nvPr>
            <p:ph idx="1"/>
          </p:nvPr>
        </p:nvSpPr>
        <p:spPr/>
        <p:txBody>
          <a:bodyPr/>
          <a:lstStyle/>
          <a:p>
            <a:r>
              <a:rPr lang="en-US" dirty="0" smtClean="0">
                <a:solidFill>
                  <a:srgbClr val="FFFF00"/>
                </a:solidFill>
              </a:rPr>
              <a:t>190 total surveys received</a:t>
            </a:r>
          </a:p>
          <a:p>
            <a:r>
              <a:rPr lang="en-US" dirty="0"/>
              <a:t>22 1</a:t>
            </a:r>
            <a:r>
              <a:rPr lang="en-US" baseline="30000" dirty="0"/>
              <a:t>st</a:t>
            </a:r>
            <a:r>
              <a:rPr lang="en-US" dirty="0"/>
              <a:t> Class </a:t>
            </a:r>
            <a:r>
              <a:rPr lang="en-US" dirty="0" smtClean="0"/>
              <a:t>(“Super Seniors”) – no females</a:t>
            </a:r>
            <a:endParaRPr lang="en-US" dirty="0"/>
          </a:p>
          <a:p>
            <a:r>
              <a:rPr lang="en-US" dirty="0" smtClean="0"/>
              <a:t>64 </a:t>
            </a:r>
            <a:r>
              <a:rPr lang="en-US" dirty="0"/>
              <a:t>2</a:t>
            </a:r>
            <a:r>
              <a:rPr lang="en-US" baseline="30000" dirty="0"/>
              <a:t>nd</a:t>
            </a:r>
            <a:r>
              <a:rPr lang="en-US" dirty="0"/>
              <a:t> Class (Juniors</a:t>
            </a:r>
            <a:r>
              <a:rPr lang="en-US" dirty="0" smtClean="0"/>
              <a:t>) – 4 females</a:t>
            </a:r>
            <a:endParaRPr lang="en-US" dirty="0"/>
          </a:p>
          <a:p>
            <a:r>
              <a:rPr lang="en-US" dirty="0" smtClean="0"/>
              <a:t>104 4</a:t>
            </a:r>
            <a:r>
              <a:rPr lang="en-US" baseline="30000" dirty="0" smtClean="0"/>
              <a:t>th</a:t>
            </a:r>
            <a:r>
              <a:rPr lang="en-US" dirty="0" smtClean="0"/>
              <a:t> Class (Freshmen) – 4 females</a:t>
            </a:r>
          </a:p>
        </p:txBody>
      </p:sp>
    </p:spTree>
    <p:extLst>
      <p:ext uri="{BB962C8B-B14F-4D97-AF65-F5344CB8AC3E}">
        <p14:creationId xmlns:p14="http://schemas.microsoft.com/office/powerpoint/2010/main" val="40596971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Cadet Survey Results </a:t>
            </a:r>
            <a:r>
              <a:rPr lang="en-US" dirty="0" smtClean="0"/>
              <a:t>- 1</a:t>
            </a:r>
            <a:r>
              <a:rPr lang="en-US" baseline="30000" dirty="0" smtClean="0"/>
              <a:t>st</a:t>
            </a:r>
            <a:r>
              <a:rPr lang="en-US" dirty="0" smtClean="0"/>
              <a:t> Class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39675778"/>
              </p:ext>
            </p:extLst>
          </p:nvPr>
        </p:nvGraphicFramePr>
        <p:xfrm>
          <a:off x="152399" y="1219200"/>
          <a:ext cx="8744312" cy="4971750"/>
        </p:xfrm>
        <a:graphic>
          <a:graphicData uri="http://schemas.openxmlformats.org/drawingml/2006/table">
            <a:tbl>
              <a:tblPr/>
              <a:tblGrid>
                <a:gridCol w="1447801"/>
                <a:gridCol w="1032071"/>
                <a:gridCol w="1253125"/>
                <a:gridCol w="1253125"/>
                <a:gridCol w="1251940"/>
                <a:gridCol w="1253125"/>
                <a:gridCol w="1253125"/>
              </a:tblGrid>
              <a:tr h="468923">
                <a:tc>
                  <a:txBody>
                    <a:bodyPr/>
                    <a:lstStyle/>
                    <a:p>
                      <a:pPr marL="0" marR="0">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p>
                      <a:pPr marL="0" marR="0">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b="1" dirty="0">
                          <a:effectLst/>
                          <a:latin typeface="Arial" panose="020B0604020202020204" pitchFamily="34" charset="0"/>
                          <a:ea typeface="SimSun" panose="02010600030101010101" pitchFamily="2" charset="-122"/>
                          <a:cs typeface="Arial" panose="020B0604020202020204" pitchFamily="34" charset="0"/>
                        </a:rPr>
                        <a:t>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dirty="0">
                          <a:effectLst/>
                          <a:latin typeface="Arial" panose="020B0604020202020204" pitchFamily="34" charset="0"/>
                          <a:ea typeface="SimSun" panose="02010600030101010101" pitchFamily="2" charset="-122"/>
                          <a:cs typeface="Arial" panose="020B0604020202020204" pitchFamily="34" charset="0"/>
                        </a:rPr>
                        <a:t>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dirty="0">
                          <a:effectLst/>
                          <a:latin typeface="Arial" panose="020B0604020202020204" pitchFamily="34" charset="0"/>
                          <a:ea typeface="SimSun" panose="02010600030101010101" pitchFamily="2" charset="-122"/>
                          <a:cs typeface="Arial" panose="020B0604020202020204" pitchFamily="34" charset="0"/>
                        </a:rPr>
                        <a:t>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dirty="0">
                          <a:effectLst/>
                          <a:latin typeface="Arial" panose="020B0604020202020204" pitchFamily="34" charset="0"/>
                          <a:ea typeface="SimSun" panose="02010600030101010101" pitchFamily="2" charset="-122"/>
                          <a:cs typeface="Arial" panose="020B0604020202020204" pitchFamily="34" charset="0"/>
                        </a:rPr>
                        <a:t>4</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dirty="0">
                          <a:effectLst/>
                          <a:latin typeface="Arial" panose="020B0604020202020204" pitchFamily="34" charset="0"/>
                          <a:ea typeface="SimSun" panose="02010600030101010101" pitchFamily="2" charset="-122"/>
                          <a:cs typeface="Arial" panose="020B0604020202020204" pitchFamily="34" charset="0"/>
                        </a:rPr>
                        <a:t>5</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dirty="0" err="1">
                          <a:effectLst/>
                          <a:latin typeface="Arial" panose="020B0604020202020204" pitchFamily="34" charset="0"/>
                          <a:ea typeface="SimSun" panose="02010600030101010101" pitchFamily="2" charset="-122"/>
                        </a:rPr>
                        <a:t>avg</a:t>
                      </a:r>
                      <a:endParaRPr lang="en-US" sz="160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0" marR="0">
                        <a:spcBef>
                          <a:spcPts val="0"/>
                        </a:spcBef>
                        <a:spcAft>
                          <a:spcPts val="0"/>
                        </a:spcAft>
                      </a:pPr>
                      <a:r>
                        <a:rPr lang="en-US" sz="1600" b="1" dirty="0">
                          <a:effectLst/>
                          <a:latin typeface="Arial" panose="020B0604020202020204" pitchFamily="34" charset="0"/>
                          <a:ea typeface="SimSun" panose="02010600030101010101" pitchFamily="2" charset="-122"/>
                          <a:cs typeface="Arial" panose="020B0604020202020204" pitchFamily="34" charset="0"/>
                        </a:rPr>
                        <a:t>Safety</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b="1" dirty="0">
                          <a:effectLst/>
                          <a:latin typeface="Arial" panose="020B0604020202020204" pitchFamily="34" charset="0"/>
                          <a:ea typeface="SimSun" panose="02010600030101010101" pitchFamily="2" charset="-122"/>
                        </a:rPr>
                        <a:t> </a:t>
                      </a:r>
                      <a:endParaRPr lang="en-US" sz="160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a</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7</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9</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5</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1.904</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b</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1.545</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c</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1.5</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0" marR="0">
                        <a:spcBef>
                          <a:spcPts val="0"/>
                        </a:spcBef>
                        <a:spcAft>
                          <a:spcPts val="0"/>
                        </a:spcAft>
                      </a:pPr>
                      <a:r>
                        <a:rPr lang="en-US" sz="1600" b="1">
                          <a:effectLst/>
                          <a:latin typeface="Arial" panose="020B0604020202020204" pitchFamily="34" charset="0"/>
                          <a:ea typeface="SimSun" panose="02010600030101010101" pitchFamily="2" charset="-122"/>
                          <a:cs typeface="Arial" panose="020B0604020202020204" pitchFamily="34" charset="0"/>
                        </a:rPr>
                        <a:t>Technology</a:t>
                      </a:r>
                      <a:endParaRPr lang="en-US" sz="16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 </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a </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6</a:t>
                      </a: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2.619</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b</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8</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2.295</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c</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7</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1.818</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0" marR="0">
                        <a:spcBef>
                          <a:spcPts val="0"/>
                        </a:spcBef>
                        <a:spcAft>
                          <a:spcPts val="0"/>
                        </a:spcAft>
                      </a:pPr>
                      <a:r>
                        <a:rPr lang="en-US" sz="1600" b="1">
                          <a:effectLst/>
                          <a:latin typeface="Arial" panose="020B0604020202020204" pitchFamily="34" charset="0"/>
                          <a:ea typeface="SimSun" panose="02010600030101010101" pitchFamily="2" charset="-122"/>
                          <a:cs typeface="Arial" panose="020B0604020202020204" pitchFamily="34" charset="0"/>
                        </a:rPr>
                        <a:t>Personnel</a:t>
                      </a:r>
                      <a:endParaRPr lang="en-US" sz="16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 </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a</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1.545</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b</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4</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5</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2.045</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c</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1.545</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d</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1.454</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e</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4.113</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0" marR="0">
                        <a:spcBef>
                          <a:spcPts val="0"/>
                        </a:spcBef>
                        <a:spcAft>
                          <a:spcPts val="0"/>
                        </a:spcAft>
                      </a:pPr>
                      <a:r>
                        <a:rPr lang="en-US" sz="1600" b="1">
                          <a:effectLst/>
                          <a:latin typeface="Arial" panose="020B0604020202020204" pitchFamily="34" charset="0"/>
                          <a:ea typeface="SimSun" panose="02010600030101010101" pitchFamily="2" charset="-122"/>
                          <a:cs typeface="Arial" panose="020B0604020202020204" pitchFamily="34" charset="0"/>
                        </a:rPr>
                        <a:t>Overall Exp</a:t>
                      </a:r>
                      <a:endParaRPr lang="en-US" sz="16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 </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a</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8</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8</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4</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2.000</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b</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4</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6</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2.318</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c</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7</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4</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1.954</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TextBox 4"/>
          <p:cNvSpPr txBox="1"/>
          <p:nvPr/>
        </p:nvSpPr>
        <p:spPr>
          <a:xfrm>
            <a:off x="762000" y="6324600"/>
            <a:ext cx="8077200" cy="369332"/>
          </a:xfrm>
          <a:prstGeom prst="rect">
            <a:avLst/>
          </a:prstGeom>
          <a:noFill/>
        </p:spPr>
        <p:txBody>
          <a:bodyPr wrap="square" rtlCol="0">
            <a:spAutoFit/>
          </a:bodyPr>
          <a:lstStyle/>
          <a:p>
            <a:r>
              <a:rPr lang="en-US" dirty="0" smtClean="0"/>
              <a:t>No Females</a:t>
            </a:r>
            <a:endParaRPr lang="en-US" dirty="0"/>
          </a:p>
        </p:txBody>
      </p:sp>
    </p:spTree>
    <p:extLst>
      <p:ext uri="{BB962C8B-B14F-4D97-AF65-F5344CB8AC3E}">
        <p14:creationId xmlns:p14="http://schemas.microsoft.com/office/powerpoint/2010/main" val="12397793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Cadet Survey Results</a:t>
            </a:r>
            <a:br>
              <a:rPr lang="en-US" dirty="0" smtClean="0">
                <a:solidFill>
                  <a:srgbClr val="FFFF00"/>
                </a:solidFill>
              </a:rPr>
            </a:br>
            <a:r>
              <a:rPr lang="en-US" dirty="0" smtClean="0"/>
              <a:t>1</a:t>
            </a:r>
            <a:r>
              <a:rPr lang="en-US" baseline="30000" dirty="0" smtClean="0"/>
              <a:t>st</a:t>
            </a:r>
            <a:r>
              <a:rPr lang="en-US" dirty="0" smtClean="0"/>
              <a:t> Class - Comments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solidFill>
                  <a:srgbClr val="FFFF00"/>
                </a:solidFill>
              </a:rPr>
              <a:t>“I </a:t>
            </a:r>
            <a:r>
              <a:rPr lang="en-US" dirty="0">
                <a:solidFill>
                  <a:srgbClr val="FFFF00"/>
                </a:solidFill>
              </a:rPr>
              <a:t>believe the top students in the class are generally bored to tears</a:t>
            </a:r>
            <a:r>
              <a:rPr lang="en-US" dirty="0" smtClean="0">
                <a:solidFill>
                  <a:srgbClr val="FFFF00"/>
                </a:solidFill>
              </a:rPr>
              <a:t>.”</a:t>
            </a:r>
            <a:endParaRPr lang="en-US" dirty="0">
              <a:solidFill>
                <a:srgbClr val="FFFF00"/>
              </a:solidFill>
            </a:endParaRPr>
          </a:p>
          <a:p>
            <a:r>
              <a:rPr lang="en-US" dirty="0" smtClean="0"/>
              <a:t>“We </a:t>
            </a:r>
            <a:r>
              <a:rPr lang="en-US" dirty="0"/>
              <a:t>get really excellent instruction in small groups or one on one.  Class is frequently review but one on one I get really valuable instruction</a:t>
            </a:r>
            <a:r>
              <a:rPr lang="en-US" dirty="0" smtClean="0"/>
              <a:t>.”</a:t>
            </a:r>
            <a:endParaRPr lang="en-US" dirty="0"/>
          </a:p>
          <a:p>
            <a:r>
              <a:rPr lang="en-US" dirty="0">
                <a:solidFill>
                  <a:srgbClr val="FFFF00"/>
                </a:solidFill>
              </a:rPr>
              <a:t>“I learn quite a bit on cruise, however I am also aware that the industry has a lot newer technology available that we aren't exposed to.  Also I don't feel adequately trained for a steam plant.”</a:t>
            </a:r>
          </a:p>
          <a:p>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3800" y="457200"/>
            <a:ext cx="1383709" cy="103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77234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Cadet Survey Results</a:t>
            </a:r>
            <a:br>
              <a:rPr lang="en-US" dirty="0" smtClean="0">
                <a:solidFill>
                  <a:srgbClr val="FFFF00"/>
                </a:solidFill>
              </a:rPr>
            </a:br>
            <a:r>
              <a:rPr lang="en-US" dirty="0" smtClean="0"/>
              <a:t>1</a:t>
            </a:r>
            <a:r>
              <a:rPr lang="en-US" baseline="30000" dirty="0" smtClean="0"/>
              <a:t>st</a:t>
            </a:r>
            <a:r>
              <a:rPr lang="en-US" dirty="0" smtClean="0"/>
              <a:t> Class - Comments</a:t>
            </a:r>
            <a:endParaRPr lang="en-US" dirty="0"/>
          </a:p>
        </p:txBody>
      </p:sp>
      <p:sp>
        <p:nvSpPr>
          <p:cNvPr id="3" name="Content Placeholder 2"/>
          <p:cNvSpPr>
            <a:spLocks noGrp="1"/>
          </p:cNvSpPr>
          <p:nvPr>
            <p:ph idx="1"/>
          </p:nvPr>
        </p:nvSpPr>
        <p:spPr/>
        <p:txBody>
          <a:bodyPr>
            <a:normAutofit/>
          </a:bodyPr>
          <a:lstStyle/>
          <a:p>
            <a:r>
              <a:rPr lang="en-US" dirty="0"/>
              <a:t>“I believe the regimental staff frequently is the largest impediment to learning on this vessel.  The show little vision or leadership and frequently get in the way of people who do.  They also foster distrust and negatively effect student engagement in the program.”</a:t>
            </a:r>
          </a:p>
          <a:p>
            <a:endParaRPr lang="en-US" dirty="0"/>
          </a:p>
        </p:txBody>
      </p:sp>
    </p:spTree>
    <p:extLst>
      <p:ext uri="{BB962C8B-B14F-4D97-AF65-F5344CB8AC3E}">
        <p14:creationId xmlns:p14="http://schemas.microsoft.com/office/powerpoint/2010/main" val="16191499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Introduction</a:t>
            </a:r>
            <a:endParaRPr lang="en-US" dirty="0">
              <a:solidFill>
                <a:srgbClr val="FFFF00"/>
              </a:solidFill>
            </a:endParaRPr>
          </a:p>
        </p:txBody>
      </p:sp>
      <p:sp>
        <p:nvSpPr>
          <p:cNvPr id="3" name="Content Placeholder 2"/>
          <p:cNvSpPr>
            <a:spLocks noGrp="1"/>
          </p:cNvSpPr>
          <p:nvPr>
            <p:ph idx="1"/>
          </p:nvPr>
        </p:nvSpPr>
        <p:spPr>
          <a:xfrm>
            <a:off x="76199" y="2514600"/>
            <a:ext cx="4745989" cy="4176278"/>
          </a:xfrm>
        </p:spPr>
        <p:txBody>
          <a:bodyPr>
            <a:normAutofit fontScale="85000" lnSpcReduction="10000"/>
          </a:bodyPr>
          <a:lstStyle/>
          <a:p>
            <a:pPr marL="514350" indent="-457200"/>
            <a:r>
              <a:rPr lang="en-US" dirty="0" smtClean="0"/>
              <a:t>This </a:t>
            </a:r>
            <a:r>
              <a:rPr lang="en-US" dirty="0"/>
              <a:t>can be defined as </a:t>
            </a:r>
            <a:r>
              <a:rPr lang="en-US" i="1" dirty="0">
                <a:solidFill>
                  <a:srgbClr val="FFFF00"/>
                </a:solidFill>
              </a:rPr>
              <a:t>taking knowledge based material from the class room and physically demonstrating the </a:t>
            </a:r>
            <a:r>
              <a:rPr lang="en-US" i="1" dirty="0" smtClean="0">
                <a:solidFill>
                  <a:srgbClr val="FFFF00"/>
                </a:solidFill>
              </a:rPr>
              <a:t>“how-to” </a:t>
            </a:r>
            <a:r>
              <a:rPr lang="en-US" i="1" dirty="0">
                <a:solidFill>
                  <a:srgbClr val="FFFF00"/>
                </a:solidFill>
              </a:rPr>
              <a:t>skill via simulation </a:t>
            </a:r>
            <a:r>
              <a:rPr lang="en-US" i="1" dirty="0" smtClean="0">
                <a:solidFill>
                  <a:srgbClr val="FFFF00"/>
                </a:solidFill>
              </a:rPr>
              <a:t>or on </a:t>
            </a:r>
            <a:r>
              <a:rPr lang="en-US" i="1" dirty="0">
                <a:solidFill>
                  <a:srgbClr val="FFFF00"/>
                </a:solidFill>
              </a:rPr>
              <a:t>an actual piece of equipment.</a:t>
            </a:r>
          </a:p>
          <a:p>
            <a:pPr lvl="1"/>
            <a:r>
              <a:rPr lang="en-US" dirty="0"/>
              <a:t>The majority of these skills are learned and demonstrated on annual training cruises</a:t>
            </a:r>
            <a:r>
              <a:rPr lang="en-US" dirty="0" smtClean="0"/>
              <a: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2188" y="2514600"/>
            <a:ext cx="4126345" cy="3094759"/>
          </a:xfrm>
          <a:prstGeom prst="rect">
            <a:avLst/>
          </a:prstGeom>
        </p:spPr>
      </p:pic>
      <p:sp>
        <p:nvSpPr>
          <p:cNvPr id="4" name="Rectangle 3"/>
          <p:cNvSpPr/>
          <p:nvPr/>
        </p:nvSpPr>
        <p:spPr>
          <a:xfrm>
            <a:off x="228601" y="1313210"/>
            <a:ext cx="8712312" cy="1077218"/>
          </a:xfrm>
          <a:prstGeom prst="rect">
            <a:avLst/>
          </a:prstGeom>
        </p:spPr>
        <p:txBody>
          <a:bodyPr wrap="square">
            <a:spAutoFit/>
          </a:bodyPr>
          <a:lstStyle/>
          <a:p>
            <a:pPr marL="342900" lvl="0" indent="-342900">
              <a:spcBef>
                <a:spcPct val="20000"/>
              </a:spcBef>
              <a:buFont typeface="Arial" panose="020B0604020202020204" pitchFamily="34" charset="0"/>
              <a:buChar char="•"/>
            </a:pPr>
            <a:r>
              <a:rPr lang="en-US" sz="3200" dirty="0">
                <a:solidFill>
                  <a:prstClr val="white"/>
                </a:solidFill>
              </a:rPr>
              <a:t>The greatest of STCW training emphasis lay with practical competencies.</a:t>
            </a:r>
          </a:p>
        </p:txBody>
      </p:sp>
    </p:spTree>
    <p:extLst>
      <p:ext uri="{BB962C8B-B14F-4D97-AF65-F5344CB8AC3E}">
        <p14:creationId xmlns:p14="http://schemas.microsoft.com/office/powerpoint/2010/main" val="17383952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Cadet Survey Results </a:t>
            </a:r>
            <a:r>
              <a:rPr lang="en-US" dirty="0" smtClean="0"/>
              <a:t>– 2</a:t>
            </a:r>
            <a:r>
              <a:rPr lang="en-US" baseline="30000" dirty="0" smtClean="0"/>
              <a:t>nd</a:t>
            </a:r>
            <a:r>
              <a:rPr lang="en-US" dirty="0" smtClean="0"/>
              <a:t> Class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92177723"/>
              </p:ext>
            </p:extLst>
          </p:nvPr>
        </p:nvGraphicFramePr>
        <p:xfrm>
          <a:off x="152399" y="1219200"/>
          <a:ext cx="8744312" cy="4971750"/>
        </p:xfrm>
        <a:graphic>
          <a:graphicData uri="http://schemas.openxmlformats.org/drawingml/2006/table">
            <a:tbl>
              <a:tblPr/>
              <a:tblGrid>
                <a:gridCol w="1447801"/>
                <a:gridCol w="1032071"/>
                <a:gridCol w="1253125"/>
                <a:gridCol w="1253125"/>
                <a:gridCol w="1251940"/>
                <a:gridCol w="1253125"/>
                <a:gridCol w="1253125"/>
              </a:tblGrid>
              <a:tr h="468923">
                <a:tc>
                  <a:txBody>
                    <a:bodyPr/>
                    <a:lstStyle/>
                    <a:p>
                      <a:pPr marL="0" marR="0">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p>
                      <a:pPr marL="0" marR="0">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b="1" dirty="0">
                          <a:effectLst/>
                          <a:latin typeface="Arial" panose="020B0604020202020204" pitchFamily="34" charset="0"/>
                          <a:ea typeface="SimSun" panose="02010600030101010101" pitchFamily="2" charset="-122"/>
                          <a:cs typeface="Arial" panose="020B0604020202020204" pitchFamily="34" charset="0"/>
                        </a:rPr>
                        <a:t>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dirty="0">
                          <a:effectLst/>
                          <a:latin typeface="Arial" panose="020B0604020202020204" pitchFamily="34" charset="0"/>
                          <a:ea typeface="SimSun" panose="02010600030101010101" pitchFamily="2" charset="-122"/>
                          <a:cs typeface="Arial" panose="020B0604020202020204" pitchFamily="34" charset="0"/>
                        </a:rPr>
                        <a:t>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dirty="0">
                          <a:effectLst/>
                          <a:latin typeface="Arial" panose="020B0604020202020204" pitchFamily="34" charset="0"/>
                          <a:ea typeface="SimSun" panose="02010600030101010101" pitchFamily="2" charset="-122"/>
                          <a:cs typeface="Arial" panose="020B0604020202020204" pitchFamily="34" charset="0"/>
                        </a:rPr>
                        <a:t>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dirty="0">
                          <a:effectLst/>
                          <a:latin typeface="Arial" panose="020B0604020202020204" pitchFamily="34" charset="0"/>
                          <a:ea typeface="SimSun" panose="02010600030101010101" pitchFamily="2" charset="-122"/>
                          <a:cs typeface="Arial" panose="020B0604020202020204" pitchFamily="34" charset="0"/>
                        </a:rPr>
                        <a:t>4</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dirty="0">
                          <a:effectLst/>
                          <a:latin typeface="Arial" panose="020B0604020202020204" pitchFamily="34" charset="0"/>
                          <a:ea typeface="SimSun" panose="02010600030101010101" pitchFamily="2" charset="-122"/>
                          <a:cs typeface="Arial" panose="020B0604020202020204" pitchFamily="34" charset="0"/>
                        </a:rPr>
                        <a:t>5</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dirty="0" err="1">
                          <a:effectLst/>
                          <a:latin typeface="Arial" panose="020B0604020202020204" pitchFamily="34" charset="0"/>
                          <a:ea typeface="SimSun" panose="02010600030101010101" pitchFamily="2" charset="-122"/>
                        </a:rPr>
                        <a:t>avg</a:t>
                      </a:r>
                      <a:endParaRPr lang="en-US" sz="160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0" marR="0">
                        <a:spcBef>
                          <a:spcPts val="0"/>
                        </a:spcBef>
                        <a:spcAft>
                          <a:spcPts val="0"/>
                        </a:spcAft>
                      </a:pPr>
                      <a:r>
                        <a:rPr lang="en-US" sz="1600" b="1" dirty="0">
                          <a:effectLst/>
                          <a:latin typeface="Arial" panose="020B0604020202020204" pitchFamily="34" charset="0"/>
                          <a:ea typeface="SimSun" panose="02010600030101010101" pitchFamily="2" charset="-122"/>
                          <a:cs typeface="Arial" panose="020B0604020202020204" pitchFamily="34" charset="0"/>
                        </a:rPr>
                        <a:t>Safety</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b="1" dirty="0">
                          <a:effectLst/>
                          <a:latin typeface="Arial" panose="020B0604020202020204" pitchFamily="34" charset="0"/>
                          <a:ea typeface="SimSun" panose="02010600030101010101" pitchFamily="2" charset="-122"/>
                        </a:rPr>
                        <a:t> </a:t>
                      </a:r>
                      <a:endParaRPr lang="en-US" sz="160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a</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25 (1)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27 (2)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5 (1)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1.689</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b</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41 (3)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20 (1)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1.406</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c</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37 (3)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24 (1)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1.468</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0" marR="0">
                        <a:spcBef>
                          <a:spcPts val="0"/>
                        </a:spcBef>
                        <a:spcAft>
                          <a:spcPts val="0"/>
                        </a:spcAft>
                      </a:pPr>
                      <a:r>
                        <a:rPr lang="en-US" sz="1600" b="1">
                          <a:effectLst/>
                          <a:latin typeface="Arial" panose="020B0604020202020204" pitchFamily="34" charset="0"/>
                          <a:ea typeface="SimSun" panose="02010600030101010101" pitchFamily="2" charset="-122"/>
                          <a:cs typeface="Arial" panose="020B0604020202020204" pitchFamily="34" charset="0"/>
                        </a:rPr>
                        <a:t>Technology</a:t>
                      </a:r>
                      <a:endParaRPr lang="en-US" sz="16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 </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a </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10 (1)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25 (2)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23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5 (1)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2.406</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b</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11 (1)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30</a:t>
                      </a:r>
                      <a:r>
                        <a:rPr lang="en-US" sz="1600" baseline="0" dirty="0" smtClean="0">
                          <a:effectLst/>
                          <a:latin typeface="Arial" panose="020B0604020202020204" pitchFamily="34" charset="0"/>
                          <a:ea typeface="SimSun" panose="02010600030101010101" pitchFamily="2" charset="-122"/>
                          <a:cs typeface="Arial" panose="020B0604020202020204" pitchFamily="34" charset="0"/>
                        </a:rPr>
                        <a:t>  (1)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21 (1)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2 (1)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2.218</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c</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26 (1)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31 (3)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6</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1.695</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0" marR="0">
                        <a:spcBef>
                          <a:spcPts val="0"/>
                        </a:spcBef>
                        <a:spcAft>
                          <a:spcPts val="0"/>
                        </a:spcAft>
                      </a:pPr>
                      <a:r>
                        <a:rPr lang="en-US" sz="1600" b="1">
                          <a:effectLst/>
                          <a:latin typeface="Arial" panose="020B0604020202020204" pitchFamily="34" charset="0"/>
                          <a:ea typeface="SimSun" panose="02010600030101010101" pitchFamily="2" charset="-122"/>
                          <a:cs typeface="Arial" panose="020B0604020202020204" pitchFamily="34" charset="0"/>
                        </a:rPr>
                        <a:t>Personnel</a:t>
                      </a:r>
                      <a:endParaRPr lang="en-US" sz="16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 </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a</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44 (3)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17 (1)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1.306</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b</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28 (2)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29 (2)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5</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1.629</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c</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42 (2)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18 (2)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1.354</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d</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46 (3)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15 (1)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1.274</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e</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12 (1)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11 (1)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13 (1)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13 (1)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3.049</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0" marR="0">
                        <a:spcBef>
                          <a:spcPts val="0"/>
                        </a:spcBef>
                        <a:spcAft>
                          <a:spcPts val="0"/>
                        </a:spcAft>
                      </a:pPr>
                      <a:r>
                        <a:rPr lang="en-US" sz="1600" b="1" dirty="0" smtClean="0">
                          <a:effectLst/>
                          <a:latin typeface="Arial" panose="020B0604020202020204" pitchFamily="34" charset="0"/>
                          <a:ea typeface="SimSun" panose="02010600030101010101" pitchFamily="2" charset="-122"/>
                          <a:cs typeface="Arial" panose="020B0604020202020204" pitchFamily="34" charset="0"/>
                        </a:rPr>
                        <a:t>Overall </a:t>
                      </a:r>
                      <a:r>
                        <a:rPr lang="en-US" sz="1600" b="1" dirty="0" err="1" smtClean="0">
                          <a:effectLst/>
                          <a:latin typeface="Arial" panose="020B0604020202020204" pitchFamily="34" charset="0"/>
                          <a:ea typeface="SimSun" panose="02010600030101010101" pitchFamily="2" charset="-122"/>
                          <a:cs typeface="Arial" panose="020B0604020202020204" pitchFamily="34" charset="0"/>
                        </a:rPr>
                        <a:t>Exp</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 </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 </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 </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 </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a</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31 (3)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25 (1)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6</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1.596</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b</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23 (2)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19 (1)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18 (1)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1.983</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c</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31 (3)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22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7 (1)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1.642</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TextBox 4"/>
          <p:cNvSpPr txBox="1"/>
          <p:nvPr/>
        </p:nvSpPr>
        <p:spPr>
          <a:xfrm>
            <a:off x="762000" y="6324600"/>
            <a:ext cx="8077200" cy="369332"/>
          </a:xfrm>
          <a:prstGeom prst="rect">
            <a:avLst/>
          </a:prstGeom>
          <a:noFill/>
        </p:spPr>
        <p:txBody>
          <a:bodyPr wrap="square" rtlCol="0">
            <a:spAutoFit/>
          </a:bodyPr>
          <a:lstStyle/>
          <a:p>
            <a:r>
              <a:rPr lang="en-US" dirty="0"/>
              <a:t>4</a:t>
            </a:r>
            <a:r>
              <a:rPr lang="en-US" dirty="0" smtClean="0"/>
              <a:t> Females – Survey Results in ()</a:t>
            </a:r>
            <a:endParaRPr lang="en-US" dirty="0"/>
          </a:p>
        </p:txBody>
      </p:sp>
    </p:spTree>
    <p:extLst>
      <p:ext uri="{BB962C8B-B14F-4D97-AF65-F5344CB8AC3E}">
        <p14:creationId xmlns:p14="http://schemas.microsoft.com/office/powerpoint/2010/main" val="9791553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Cadet Survey Results</a:t>
            </a:r>
            <a:r>
              <a:rPr lang="en-US" dirty="0" smtClean="0"/>
              <a:t/>
            </a:r>
            <a:br>
              <a:rPr lang="en-US" dirty="0" smtClean="0"/>
            </a:br>
            <a:r>
              <a:rPr lang="en-US" dirty="0" smtClean="0"/>
              <a:t>2</a:t>
            </a:r>
            <a:r>
              <a:rPr lang="en-US" baseline="30000" dirty="0" smtClean="0"/>
              <a:t>nd</a:t>
            </a:r>
            <a:r>
              <a:rPr lang="en-US" dirty="0" smtClean="0"/>
              <a:t> Class - Comments</a:t>
            </a:r>
            <a:endParaRPr lang="en-US" dirty="0"/>
          </a:p>
        </p:txBody>
      </p:sp>
      <p:sp>
        <p:nvSpPr>
          <p:cNvPr id="3" name="Content Placeholder 2"/>
          <p:cNvSpPr>
            <a:spLocks noGrp="1"/>
          </p:cNvSpPr>
          <p:nvPr>
            <p:ph idx="1"/>
          </p:nvPr>
        </p:nvSpPr>
        <p:spPr/>
        <p:txBody>
          <a:bodyPr>
            <a:normAutofit fontScale="85000" lnSpcReduction="10000"/>
          </a:bodyPr>
          <a:lstStyle/>
          <a:p>
            <a:r>
              <a:rPr lang="en-US" dirty="0">
                <a:solidFill>
                  <a:srgbClr val="FFFF00"/>
                </a:solidFill>
              </a:rPr>
              <a:t>“Cadet shipping was a bit better as far as portraying life as a merchant mariner.  I think junior cruise should be completed before cadet shipping</a:t>
            </a:r>
            <a:r>
              <a:rPr lang="en-US" dirty="0" smtClean="0">
                <a:solidFill>
                  <a:srgbClr val="FFFF00"/>
                </a:solidFill>
              </a:rPr>
              <a:t>.”</a:t>
            </a:r>
          </a:p>
          <a:p>
            <a:r>
              <a:rPr lang="en-US" dirty="0" smtClean="0"/>
              <a:t>“Cadet </a:t>
            </a:r>
            <a:r>
              <a:rPr lang="en-US" dirty="0"/>
              <a:t>Shipping offers a much more hands on realistic experience.  Cadet Shipping twice would be more helpful</a:t>
            </a:r>
            <a:r>
              <a:rPr lang="en-US" dirty="0" smtClean="0"/>
              <a:t>.”</a:t>
            </a:r>
          </a:p>
          <a:p>
            <a:r>
              <a:rPr lang="en-US" dirty="0">
                <a:solidFill>
                  <a:srgbClr val="FFFF00"/>
                </a:solidFill>
              </a:rPr>
              <a:t>“Relatively speaking I feel as though I learned a greater volume of practical knowledge during  cadet shipping</a:t>
            </a:r>
            <a:r>
              <a:rPr lang="en-US" dirty="0" smtClean="0">
                <a:solidFill>
                  <a:srgbClr val="FFFF00"/>
                </a:solidFill>
              </a:rPr>
              <a:t>.”</a:t>
            </a:r>
          </a:p>
          <a:p>
            <a:r>
              <a:rPr lang="en-US" dirty="0"/>
              <a:t>“Cadet shipping is more ideal.  Less students to be focused on</a:t>
            </a:r>
            <a:r>
              <a:rPr lang="en-US" dirty="0" smtClean="0"/>
              <a:t>.”</a:t>
            </a:r>
            <a:endParaRPr lang="en-US" dirty="0"/>
          </a:p>
        </p:txBody>
      </p:sp>
    </p:spTree>
    <p:extLst>
      <p:ext uri="{BB962C8B-B14F-4D97-AF65-F5344CB8AC3E}">
        <p14:creationId xmlns:p14="http://schemas.microsoft.com/office/powerpoint/2010/main" val="3946216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Cadet Survey Results</a:t>
            </a:r>
            <a:r>
              <a:rPr lang="en-US" dirty="0" smtClean="0"/>
              <a:t/>
            </a:r>
            <a:br>
              <a:rPr lang="en-US" dirty="0" smtClean="0"/>
            </a:br>
            <a:r>
              <a:rPr lang="en-US" dirty="0" smtClean="0"/>
              <a:t>2</a:t>
            </a:r>
            <a:r>
              <a:rPr lang="en-US" baseline="30000" dirty="0" smtClean="0"/>
              <a:t>nd</a:t>
            </a:r>
            <a:r>
              <a:rPr lang="en-US" dirty="0" smtClean="0"/>
              <a:t> Class - Comments</a:t>
            </a:r>
            <a:endParaRPr lang="en-US" dirty="0"/>
          </a:p>
        </p:txBody>
      </p:sp>
      <p:sp>
        <p:nvSpPr>
          <p:cNvPr id="3" name="Content Placeholder 2"/>
          <p:cNvSpPr>
            <a:spLocks noGrp="1"/>
          </p:cNvSpPr>
          <p:nvPr>
            <p:ph idx="1"/>
          </p:nvPr>
        </p:nvSpPr>
        <p:spPr/>
        <p:txBody>
          <a:bodyPr>
            <a:normAutofit/>
          </a:bodyPr>
          <a:lstStyle/>
          <a:p>
            <a:r>
              <a:rPr lang="en-US" dirty="0" smtClean="0"/>
              <a:t>“…</a:t>
            </a:r>
            <a:r>
              <a:rPr lang="en-US" dirty="0"/>
              <a:t>I think too much time is spent in training learning the specifics of just this ship.  I think that teaching concepts and expanding the idea of how the different systems function might be more beneficial.  </a:t>
            </a:r>
            <a:r>
              <a:rPr lang="en-US" dirty="0">
                <a:solidFill>
                  <a:srgbClr val="FFFF00"/>
                </a:solidFill>
              </a:rPr>
              <a:t>We spent a lot of time in both watch and maintenance learning about the specifics of this ship.  Having a better idea of what we might see in the industry would be nice</a:t>
            </a:r>
            <a:r>
              <a:rPr lang="en-US" dirty="0" smtClean="0">
                <a:solidFill>
                  <a:srgbClr val="FFFF00"/>
                </a:solidFill>
              </a:rPr>
              <a:t>.”</a:t>
            </a:r>
            <a:endParaRPr lang="en-US" dirty="0">
              <a:solidFill>
                <a:srgbClr val="FFFF00"/>
              </a:solidFill>
            </a:endParaRPr>
          </a:p>
        </p:txBody>
      </p:sp>
    </p:spTree>
    <p:extLst>
      <p:ext uri="{BB962C8B-B14F-4D97-AF65-F5344CB8AC3E}">
        <p14:creationId xmlns:p14="http://schemas.microsoft.com/office/powerpoint/2010/main" val="4356409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Cadet Survey Results</a:t>
            </a:r>
            <a:br>
              <a:rPr lang="en-US" dirty="0" smtClean="0">
                <a:solidFill>
                  <a:srgbClr val="FFFF00"/>
                </a:solidFill>
              </a:rPr>
            </a:br>
            <a:r>
              <a:rPr lang="en-US" dirty="0" smtClean="0"/>
              <a:t>2</a:t>
            </a:r>
            <a:r>
              <a:rPr lang="en-US" baseline="30000" dirty="0" smtClean="0"/>
              <a:t>nd</a:t>
            </a:r>
            <a:r>
              <a:rPr lang="en-US" dirty="0" smtClean="0"/>
              <a:t> Class - Comments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t>
            </a:r>
            <a:r>
              <a:rPr lang="en-US" dirty="0"/>
              <a:t>The regimental officers INTERFERE with my education because when I should be studying or doing something to learn my trade, I constantly feel like I could be getting kicked off cruise at the drop of a hat</a:t>
            </a:r>
            <a:r>
              <a:rPr lang="en-US" dirty="0" smtClean="0"/>
              <a:t>!”</a:t>
            </a:r>
          </a:p>
          <a:p>
            <a:r>
              <a:rPr lang="en-US" dirty="0" smtClean="0">
                <a:solidFill>
                  <a:srgbClr val="FFFF00"/>
                </a:solidFill>
              </a:rPr>
              <a:t>“The </a:t>
            </a:r>
            <a:r>
              <a:rPr lang="en-US" dirty="0">
                <a:solidFill>
                  <a:srgbClr val="FFFF00"/>
                </a:solidFill>
              </a:rPr>
              <a:t>regimental officers only make everyone paranoid.  Almost like George Orwell's 1984…Big Brother.  They make you feel like you're going to get in trouble for harmless tasks, and usually do.  They do not need to be here</a:t>
            </a:r>
            <a:r>
              <a:rPr lang="en-US" dirty="0" smtClean="0">
                <a:solidFill>
                  <a:srgbClr val="FFFF00"/>
                </a:solidFill>
              </a:rPr>
              <a:t>.”</a:t>
            </a:r>
          </a:p>
          <a:p>
            <a:endParaRPr lang="en-US" dirty="0"/>
          </a:p>
        </p:txBody>
      </p:sp>
    </p:spTree>
    <p:extLst>
      <p:ext uri="{BB962C8B-B14F-4D97-AF65-F5344CB8AC3E}">
        <p14:creationId xmlns:p14="http://schemas.microsoft.com/office/powerpoint/2010/main" val="13392953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Cadet Survey Results</a:t>
            </a:r>
            <a:r>
              <a:rPr lang="en-US" dirty="0" smtClean="0"/>
              <a:t/>
            </a:r>
            <a:br>
              <a:rPr lang="en-US" dirty="0" smtClean="0"/>
            </a:br>
            <a:r>
              <a:rPr lang="en-US" dirty="0" smtClean="0"/>
              <a:t>2</a:t>
            </a:r>
            <a:r>
              <a:rPr lang="en-US" baseline="30000" dirty="0" smtClean="0"/>
              <a:t>nd</a:t>
            </a:r>
            <a:r>
              <a:rPr lang="en-US" dirty="0" smtClean="0"/>
              <a:t> Class - Comments</a:t>
            </a:r>
            <a:endParaRPr lang="en-US" dirty="0"/>
          </a:p>
        </p:txBody>
      </p:sp>
      <p:sp>
        <p:nvSpPr>
          <p:cNvPr id="3" name="Content Placeholder 2"/>
          <p:cNvSpPr>
            <a:spLocks noGrp="1"/>
          </p:cNvSpPr>
          <p:nvPr>
            <p:ph idx="1"/>
          </p:nvPr>
        </p:nvSpPr>
        <p:spPr/>
        <p:txBody>
          <a:bodyPr>
            <a:normAutofit/>
          </a:bodyPr>
          <a:lstStyle/>
          <a:p>
            <a:r>
              <a:rPr lang="en-US" dirty="0" smtClean="0"/>
              <a:t>“Learn </a:t>
            </a:r>
            <a:r>
              <a:rPr lang="en-US" dirty="0"/>
              <a:t>a lot in training, and a the teachers do a great job and have much to offer.  The hands on aspect lacks just because its hard doing something with 100 kids and you can fix things that work.  But I guess that’s what you learn in industry.  Overall good cruise</a:t>
            </a:r>
            <a:r>
              <a:rPr lang="en-US" dirty="0" smtClean="0"/>
              <a:t>.”</a:t>
            </a:r>
            <a:endParaRPr lang="en-US" dirty="0"/>
          </a:p>
        </p:txBody>
      </p:sp>
    </p:spTree>
    <p:extLst>
      <p:ext uri="{BB962C8B-B14F-4D97-AF65-F5344CB8AC3E}">
        <p14:creationId xmlns:p14="http://schemas.microsoft.com/office/powerpoint/2010/main" val="42416741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Cadet Survey Results – 4</a:t>
            </a:r>
            <a:r>
              <a:rPr lang="en-US" baseline="30000" dirty="0" smtClean="0"/>
              <a:t>th</a:t>
            </a:r>
            <a:r>
              <a:rPr lang="en-US" dirty="0" smtClean="0"/>
              <a:t> Class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33702168"/>
              </p:ext>
            </p:extLst>
          </p:nvPr>
        </p:nvGraphicFramePr>
        <p:xfrm>
          <a:off x="152399" y="1219200"/>
          <a:ext cx="8744312" cy="4971750"/>
        </p:xfrm>
        <a:graphic>
          <a:graphicData uri="http://schemas.openxmlformats.org/drawingml/2006/table">
            <a:tbl>
              <a:tblPr/>
              <a:tblGrid>
                <a:gridCol w="1447801"/>
                <a:gridCol w="1032071"/>
                <a:gridCol w="1253125"/>
                <a:gridCol w="1253125"/>
                <a:gridCol w="1251940"/>
                <a:gridCol w="1253125"/>
                <a:gridCol w="1253125"/>
              </a:tblGrid>
              <a:tr h="468923">
                <a:tc>
                  <a:txBody>
                    <a:bodyPr/>
                    <a:lstStyle/>
                    <a:p>
                      <a:pPr marL="0" marR="0">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p>
                      <a:pPr marL="0" marR="0">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b="1" dirty="0">
                          <a:effectLst/>
                          <a:latin typeface="Arial" panose="020B0604020202020204" pitchFamily="34" charset="0"/>
                          <a:ea typeface="SimSun" panose="02010600030101010101" pitchFamily="2" charset="-122"/>
                          <a:cs typeface="Arial" panose="020B0604020202020204" pitchFamily="34" charset="0"/>
                        </a:rPr>
                        <a:t>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dirty="0">
                          <a:effectLst/>
                          <a:latin typeface="Arial" panose="020B0604020202020204" pitchFamily="34" charset="0"/>
                          <a:ea typeface="SimSun" panose="02010600030101010101" pitchFamily="2" charset="-122"/>
                          <a:cs typeface="Arial" panose="020B0604020202020204" pitchFamily="34" charset="0"/>
                        </a:rPr>
                        <a:t>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dirty="0">
                          <a:effectLst/>
                          <a:latin typeface="Arial" panose="020B0604020202020204" pitchFamily="34" charset="0"/>
                          <a:ea typeface="SimSun" panose="02010600030101010101" pitchFamily="2" charset="-122"/>
                          <a:cs typeface="Arial" panose="020B0604020202020204" pitchFamily="34" charset="0"/>
                        </a:rPr>
                        <a:t>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dirty="0">
                          <a:effectLst/>
                          <a:latin typeface="Arial" panose="020B0604020202020204" pitchFamily="34" charset="0"/>
                          <a:ea typeface="SimSun" panose="02010600030101010101" pitchFamily="2" charset="-122"/>
                          <a:cs typeface="Arial" panose="020B0604020202020204" pitchFamily="34" charset="0"/>
                        </a:rPr>
                        <a:t>4</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dirty="0">
                          <a:effectLst/>
                          <a:latin typeface="Arial" panose="020B0604020202020204" pitchFamily="34" charset="0"/>
                          <a:ea typeface="SimSun" panose="02010600030101010101" pitchFamily="2" charset="-122"/>
                          <a:cs typeface="Arial" panose="020B0604020202020204" pitchFamily="34" charset="0"/>
                        </a:rPr>
                        <a:t>5</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dirty="0" err="1">
                          <a:effectLst/>
                          <a:latin typeface="Arial" panose="020B0604020202020204" pitchFamily="34" charset="0"/>
                          <a:ea typeface="SimSun" panose="02010600030101010101" pitchFamily="2" charset="-122"/>
                        </a:rPr>
                        <a:t>avg</a:t>
                      </a:r>
                      <a:endParaRPr lang="en-US" sz="160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0" marR="0">
                        <a:spcBef>
                          <a:spcPts val="0"/>
                        </a:spcBef>
                        <a:spcAft>
                          <a:spcPts val="0"/>
                        </a:spcAft>
                      </a:pPr>
                      <a:r>
                        <a:rPr lang="en-US" sz="1600" b="1" dirty="0">
                          <a:effectLst/>
                          <a:latin typeface="Arial" panose="020B0604020202020204" pitchFamily="34" charset="0"/>
                          <a:ea typeface="SimSun" panose="02010600030101010101" pitchFamily="2" charset="-122"/>
                          <a:cs typeface="Arial" panose="020B0604020202020204" pitchFamily="34" charset="0"/>
                        </a:rPr>
                        <a:t>Safety</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b="1" dirty="0">
                          <a:effectLst/>
                          <a:latin typeface="Arial" panose="020B0604020202020204" pitchFamily="34" charset="0"/>
                          <a:ea typeface="SimSun" panose="02010600030101010101" pitchFamily="2" charset="-122"/>
                        </a:rPr>
                        <a:t> </a:t>
                      </a:r>
                      <a:endParaRPr lang="en-US" sz="160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a</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52 (4)</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38</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1.640</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b</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78 (4)</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25</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1.259</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c</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50 (4)</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30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18</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1.836</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0" marR="0">
                        <a:spcBef>
                          <a:spcPts val="0"/>
                        </a:spcBef>
                        <a:spcAft>
                          <a:spcPts val="0"/>
                        </a:spcAft>
                      </a:pPr>
                      <a:r>
                        <a:rPr lang="en-US" sz="1600" b="1">
                          <a:effectLst/>
                          <a:latin typeface="Arial" panose="020B0604020202020204" pitchFamily="34" charset="0"/>
                          <a:ea typeface="SimSun" panose="02010600030101010101" pitchFamily="2" charset="-122"/>
                          <a:cs typeface="Arial" panose="020B0604020202020204" pitchFamily="34" charset="0"/>
                        </a:rPr>
                        <a:t>Technology</a:t>
                      </a:r>
                      <a:endParaRPr lang="en-US" sz="16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b="0">
                          <a:effectLst/>
                          <a:latin typeface="Arial" panose="020B0604020202020204" pitchFamily="34" charset="0"/>
                          <a:ea typeface="SimSun" panose="02010600030101010101" pitchFamily="2" charset="-122"/>
                        </a:rPr>
                        <a:t> </a:t>
                      </a:r>
                      <a:endParaRPr lang="en-US" sz="1600" b="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a </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20 (2)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36 (2)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39</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7</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2.375</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b</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16 (1)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51 (2)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27 (1)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6</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4</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2.336</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c</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41 (2)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40 (1)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15 (1)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6</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1.923</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0" marR="0">
                        <a:spcBef>
                          <a:spcPts val="0"/>
                        </a:spcBef>
                        <a:spcAft>
                          <a:spcPts val="0"/>
                        </a:spcAft>
                      </a:pPr>
                      <a:r>
                        <a:rPr lang="en-US" sz="1600" b="1">
                          <a:effectLst/>
                          <a:latin typeface="Arial" panose="020B0604020202020204" pitchFamily="34" charset="0"/>
                          <a:ea typeface="SimSun" panose="02010600030101010101" pitchFamily="2" charset="-122"/>
                          <a:cs typeface="Arial" panose="020B0604020202020204" pitchFamily="34" charset="0"/>
                        </a:rPr>
                        <a:t>Personnel</a:t>
                      </a:r>
                      <a:endParaRPr lang="en-US" sz="16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b="0">
                          <a:effectLst/>
                          <a:latin typeface="Arial" panose="020B0604020202020204" pitchFamily="34" charset="0"/>
                          <a:ea typeface="SimSun" panose="02010600030101010101" pitchFamily="2" charset="-122"/>
                        </a:rPr>
                        <a:t> </a:t>
                      </a:r>
                      <a:endParaRPr lang="en-US" sz="1600" b="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a</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59 (3)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28 (1)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6</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1.430</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b</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36 (3)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39 (1)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5</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1.860</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c</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56 (3)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30 (1)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6</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1.483</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d</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57 (3)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33 (1)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1.419</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e</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13 (1)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16 (1)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33 (1)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13 (1)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18</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3.075</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0" marR="0">
                        <a:spcBef>
                          <a:spcPts val="0"/>
                        </a:spcBef>
                        <a:spcAft>
                          <a:spcPts val="0"/>
                        </a:spcAft>
                      </a:pPr>
                      <a:r>
                        <a:rPr lang="en-US" sz="1600" b="1">
                          <a:effectLst/>
                          <a:latin typeface="Arial" panose="020B0604020202020204" pitchFamily="34" charset="0"/>
                          <a:ea typeface="SimSun" panose="02010600030101010101" pitchFamily="2" charset="-122"/>
                          <a:cs typeface="Arial" panose="020B0604020202020204" pitchFamily="34" charset="0"/>
                        </a:rPr>
                        <a:t>Overall Exp</a:t>
                      </a:r>
                      <a:endParaRPr lang="en-US" sz="16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b="0">
                          <a:effectLst/>
                          <a:latin typeface="Arial" panose="020B0604020202020204" pitchFamily="34" charset="0"/>
                          <a:ea typeface="SimSun" panose="02010600030101010101" pitchFamily="2" charset="-122"/>
                        </a:rPr>
                        <a:t> </a:t>
                      </a:r>
                      <a:endParaRPr lang="en-US" sz="1600" b="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a</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53 (4)</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29</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9</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1.543</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b</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51 (3)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32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6 (1)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1.586</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c</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57 (2)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26 (2)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5</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1.505</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TextBox 4"/>
          <p:cNvSpPr txBox="1"/>
          <p:nvPr/>
        </p:nvSpPr>
        <p:spPr>
          <a:xfrm>
            <a:off x="762000" y="6324600"/>
            <a:ext cx="8077200" cy="369332"/>
          </a:xfrm>
          <a:prstGeom prst="rect">
            <a:avLst/>
          </a:prstGeom>
          <a:noFill/>
        </p:spPr>
        <p:txBody>
          <a:bodyPr wrap="square" rtlCol="0">
            <a:spAutoFit/>
          </a:bodyPr>
          <a:lstStyle/>
          <a:p>
            <a:r>
              <a:rPr lang="en-US" dirty="0"/>
              <a:t>4 Females – Survey Results in ()</a:t>
            </a:r>
          </a:p>
        </p:txBody>
      </p:sp>
    </p:spTree>
    <p:extLst>
      <p:ext uri="{BB962C8B-B14F-4D97-AF65-F5344CB8AC3E}">
        <p14:creationId xmlns:p14="http://schemas.microsoft.com/office/powerpoint/2010/main" val="26470097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Cadet Survey Results</a:t>
            </a:r>
            <a:r>
              <a:rPr lang="en-US" dirty="0" smtClean="0"/>
              <a:t/>
            </a:r>
            <a:br>
              <a:rPr lang="en-US" dirty="0" smtClean="0"/>
            </a:br>
            <a:r>
              <a:rPr lang="en-US" dirty="0" smtClean="0"/>
              <a:t>4</a:t>
            </a:r>
            <a:r>
              <a:rPr lang="en-US" baseline="30000" dirty="0" smtClean="0"/>
              <a:t>th</a:t>
            </a:r>
            <a:r>
              <a:rPr lang="en-US" dirty="0" smtClean="0"/>
              <a:t> Class - Comments</a:t>
            </a:r>
            <a:endParaRPr lang="en-US" dirty="0"/>
          </a:p>
        </p:txBody>
      </p:sp>
      <p:sp>
        <p:nvSpPr>
          <p:cNvPr id="3" name="Content Placeholder 2"/>
          <p:cNvSpPr>
            <a:spLocks noGrp="1"/>
          </p:cNvSpPr>
          <p:nvPr>
            <p:ph idx="1"/>
          </p:nvPr>
        </p:nvSpPr>
        <p:spPr>
          <a:xfrm>
            <a:off x="457200" y="1447800"/>
            <a:ext cx="8229600" cy="4525963"/>
          </a:xfrm>
        </p:spPr>
        <p:txBody>
          <a:bodyPr/>
          <a:lstStyle/>
          <a:p>
            <a:r>
              <a:rPr lang="en-US" dirty="0"/>
              <a:t>“In port training opportunities should be available for all midshipmen, regardless of </a:t>
            </a:r>
            <a:r>
              <a:rPr lang="en-US" dirty="0" smtClean="0"/>
              <a:t>scheduler </a:t>
            </a:r>
            <a:r>
              <a:rPr lang="en-US" dirty="0"/>
              <a:t>conflicts</a:t>
            </a:r>
            <a:r>
              <a:rPr lang="en-US" dirty="0" smtClean="0"/>
              <a:t>.”</a:t>
            </a:r>
          </a:p>
          <a:p>
            <a:r>
              <a:rPr lang="en-US" dirty="0">
                <a:solidFill>
                  <a:srgbClr val="FFFF00"/>
                </a:solidFill>
              </a:rPr>
              <a:t>“4th Class year is essentially "ship life </a:t>
            </a:r>
            <a:r>
              <a:rPr lang="en-US" dirty="0" err="1">
                <a:solidFill>
                  <a:srgbClr val="FFFF00"/>
                </a:solidFill>
              </a:rPr>
              <a:t>lol</a:t>
            </a:r>
            <a:r>
              <a:rPr lang="en-US" dirty="0">
                <a:solidFill>
                  <a:srgbClr val="FFFF00"/>
                </a:solidFill>
              </a:rPr>
              <a:t>".  A </a:t>
            </a:r>
            <a:r>
              <a:rPr lang="en-US" dirty="0" smtClean="0">
                <a:solidFill>
                  <a:srgbClr val="FFFF00"/>
                </a:solidFill>
              </a:rPr>
              <a:t>L</a:t>
            </a:r>
            <a:r>
              <a:rPr lang="en-US" dirty="0">
                <a:solidFill>
                  <a:srgbClr val="FFFF00"/>
                </a:solidFill>
              </a:rPr>
              <a:t>OT of time is wasted on idle, simple labor.”</a:t>
            </a:r>
          </a:p>
          <a:p>
            <a:r>
              <a:rPr lang="en-US" dirty="0" smtClean="0"/>
              <a:t>“</a:t>
            </a:r>
            <a:r>
              <a:rPr lang="en-US" dirty="0"/>
              <a:t>More hands on training for 4/c midshipmen</a:t>
            </a:r>
            <a:r>
              <a:rPr lang="en-US" dirty="0" smtClean="0"/>
              <a:t>.”</a:t>
            </a:r>
            <a:endParaRPr lang="en-US"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1" y="4694850"/>
            <a:ext cx="2286000" cy="1715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61414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Cadet Survey Results</a:t>
            </a:r>
            <a:r>
              <a:rPr lang="en-US" dirty="0" smtClean="0"/>
              <a:t/>
            </a:r>
            <a:br>
              <a:rPr lang="en-US" dirty="0" smtClean="0"/>
            </a:br>
            <a:r>
              <a:rPr lang="en-US" dirty="0" smtClean="0"/>
              <a:t>4</a:t>
            </a:r>
            <a:r>
              <a:rPr lang="en-US" baseline="30000" dirty="0" smtClean="0"/>
              <a:t>th</a:t>
            </a:r>
            <a:r>
              <a:rPr lang="en-US" dirty="0" smtClean="0"/>
              <a:t> Class - Comments</a:t>
            </a:r>
            <a:endParaRPr lang="en-US" dirty="0"/>
          </a:p>
        </p:txBody>
      </p:sp>
      <p:sp>
        <p:nvSpPr>
          <p:cNvPr id="3" name="Content Placeholder 2"/>
          <p:cNvSpPr>
            <a:spLocks noGrp="1"/>
          </p:cNvSpPr>
          <p:nvPr>
            <p:ph idx="1"/>
          </p:nvPr>
        </p:nvSpPr>
        <p:spPr/>
        <p:txBody>
          <a:bodyPr>
            <a:normAutofit lnSpcReduction="10000"/>
          </a:bodyPr>
          <a:lstStyle/>
          <a:p>
            <a:r>
              <a:rPr lang="en-US" dirty="0" smtClean="0"/>
              <a:t>“Engine </a:t>
            </a:r>
            <a:r>
              <a:rPr lang="en-US" dirty="0"/>
              <a:t>Training staff have a hard time letting students learn.  They often step in in order to demonstrate but do half the project for the student.  I feel like something is being lost.”</a:t>
            </a:r>
          </a:p>
          <a:p>
            <a:r>
              <a:rPr lang="en-US" dirty="0">
                <a:solidFill>
                  <a:srgbClr val="FFFF00"/>
                </a:solidFill>
              </a:rPr>
              <a:t>“I think memorizing system drawings is a waste, we could learn much more important information in the hours we spend studying drawings only to forget them 10 </a:t>
            </a:r>
            <a:r>
              <a:rPr lang="en-US" dirty="0" err="1" smtClean="0">
                <a:solidFill>
                  <a:srgbClr val="FFFF00"/>
                </a:solidFill>
              </a:rPr>
              <a:t>mins</a:t>
            </a:r>
            <a:r>
              <a:rPr lang="en-US" dirty="0" smtClean="0">
                <a:solidFill>
                  <a:srgbClr val="FFFF00"/>
                </a:solidFill>
              </a:rPr>
              <a:t>. </a:t>
            </a:r>
            <a:r>
              <a:rPr lang="en-US" dirty="0">
                <a:solidFill>
                  <a:srgbClr val="FFFF00"/>
                </a:solidFill>
              </a:rPr>
              <a:t>after the test</a:t>
            </a:r>
            <a:r>
              <a:rPr lang="en-US" dirty="0" smtClean="0">
                <a:solidFill>
                  <a:srgbClr val="FFFF00"/>
                </a:solidFill>
              </a:rPr>
              <a:t>.”</a:t>
            </a:r>
            <a:endParaRPr lang="en-US" dirty="0">
              <a:solidFill>
                <a:srgbClr val="FFFF00"/>
              </a:solidFill>
            </a:endParaRPr>
          </a:p>
        </p:txBody>
      </p:sp>
    </p:spTree>
    <p:extLst>
      <p:ext uri="{BB962C8B-B14F-4D97-AF65-F5344CB8AC3E}">
        <p14:creationId xmlns:p14="http://schemas.microsoft.com/office/powerpoint/2010/main" val="31796944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Cadet Survey Results</a:t>
            </a:r>
            <a:br>
              <a:rPr lang="en-US" dirty="0" smtClean="0">
                <a:solidFill>
                  <a:srgbClr val="FFFF00"/>
                </a:solidFill>
              </a:rPr>
            </a:br>
            <a:r>
              <a:rPr lang="en-US" dirty="0" smtClean="0"/>
              <a:t>4</a:t>
            </a:r>
            <a:r>
              <a:rPr lang="en-US" baseline="30000" dirty="0" smtClean="0"/>
              <a:t>th</a:t>
            </a:r>
            <a:r>
              <a:rPr lang="en-US" dirty="0" smtClean="0"/>
              <a:t> Class - Comments</a:t>
            </a:r>
            <a:endParaRPr lang="en-US" dirty="0"/>
          </a:p>
        </p:txBody>
      </p:sp>
      <p:sp>
        <p:nvSpPr>
          <p:cNvPr id="3" name="Content Placeholder 2"/>
          <p:cNvSpPr>
            <a:spLocks noGrp="1"/>
          </p:cNvSpPr>
          <p:nvPr>
            <p:ph idx="1"/>
          </p:nvPr>
        </p:nvSpPr>
        <p:spPr/>
        <p:txBody>
          <a:bodyPr>
            <a:normAutofit lnSpcReduction="10000"/>
          </a:bodyPr>
          <a:lstStyle/>
          <a:p>
            <a:r>
              <a:rPr lang="en-US" dirty="0" smtClean="0"/>
              <a:t>“</a:t>
            </a:r>
            <a:r>
              <a:rPr lang="en-US" dirty="0"/>
              <a:t>The amount of time wasted on this ship is ridiculous.  Utilities is useful for the first hour maybe two, then they are purposefully wasting time.  The lectures on drawings and the drawings in general are completely useless.  Memorizing this has taught me nothing but how to be super stressed.  Take me down and show me how this works and why, not that this valve is here and you need to remember that</a:t>
            </a:r>
            <a:r>
              <a:rPr lang="en-US" dirty="0" smtClean="0"/>
              <a:t>.”</a:t>
            </a:r>
            <a:endParaRPr lang="en-US" dirty="0"/>
          </a:p>
        </p:txBody>
      </p:sp>
    </p:spTree>
    <p:extLst>
      <p:ext uri="{BB962C8B-B14F-4D97-AF65-F5344CB8AC3E}">
        <p14:creationId xmlns:p14="http://schemas.microsoft.com/office/powerpoint/2010/main" val="41348903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Cadet Survey Results</a:t>
            </a:r>
            <a:br>
              <a:rPr lang="en-US" dirty="0" smtClean="0">
                <a:solidFill>
                  <a:srgbClr val="FFFF00"/>
                </a:solidFill>
              </a:rPr>
            </a:br>
            <a:r>
              <a:rPr lang="en-US" dirty="0" smtClean="0"/>
              <a:t>4</a:t>
            </a:r>
            <a:r>
              <a:rPr lang="en-US" baseline="30000" dirty="0" smtClean="0"/>
              <a:t>th</a:t>
            </a:r>
            <a:r>
              <a:rPr lang="en-US" dirty="0" smtClean="0"/>
              <a:t> Class - Comments</a:t>
            </a:r>
            <a:endParaRPr lang="en-US" dirty="0"/>
          </a:p>
        </p:txBody>
      </p:sp>
      <p:sp>
        <p:nvSpPr>
          <p:cNvPr id="3" name="Content Placeholder 2"/>
          <p:cNvSpPr>
            <a:spLocks noGrp="1"/>
          </p:cNvSpPr>
          <p:nvPr>
            <p:ph idx="1"/>
          </p:nvPr>
        </p:nvSpPr>
        <p:spPr/>
        <p:txBody>
          <a:bodyPr>
            <a:normAutofit/>
          </a:bodyPr>
          <a:lstStyle/>
          <a:p>
            <a:r>
              <a:rPr lang="en-US" dirty="0"/>
              <a:t>“I have had a much greater experience on cruise than I originally thought.  I have learned so much, and am so grateful to be part of this experience.  Thank you for your time &amp; effort.”</a:t>
            </a:r>
          </a:p>
        </p:txBody>
      </p:sp>
    </p:spTree>
    <p:extLst>
      <p:ext uri="{BB962C8B-B14F-4D97-AF65-F5344CB8AC3E}">
        <p14:creationId xmlns:p14="http://schemas.microsoft.com/office/powerpoint/2010/main" val="19688421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lvl="0"/>
            <a:r>
              <a:rPr lang="en-US" dirty="0"/>
              <a:t>Our students are preforming tasks to meet STCW competencies </a:t>
            </a:r>
            <a:r>
              <a:rPr lang="en-US" dirty="0" smtClean="0"/>
              <a:t>at </a:t>
            </a:r>
            <a:r>
              <a:rPr lang="en-US" dirty="0"/>
              <a:t>two </a:t>
            </a:r>
            <a:r>
              <a:rPr lang="en-US" dirty="0" smtClean="0"/>
              <a:t>levels:</a:t>
            </a:r>
            <a:endParaRPr lang="en-US" dirty="0"/>
          </a:p>
          <a:p>
            <a:pPr lvl="1"/>
            <a:r>
              <a:rPr lang="en-US" dirty="0"/>
              <a:t>Ratings Forming Part of an Engineering Watch </a:t>
            </a:r>
            <a:r>
              <a:rPr lang="en-US" b="1" dirty="0">
                <a:solidFill>
                  <a:srgbClr val="FFFF00"/>
                </a:solidFill>
              </a:rPr>
              <a:t>(RFPEW)</a:t>
            </a:r>
          </a:p>
          <a:p>
            <a:pPr lvl="1"/>
            <a:r>
              <a:rPr lang="en-US" dirty="0"/>
              <a:t>Officer in Charge of an Engineering Watch </a:t>
            </a:r>
            <a:r>
              <a:rPr lang="en-US" b="1" dirty="0">
                <a:solidFill>
                  <a:srgbClr val="FFFF00"/>
                </a:solidFill>
              </a:rPr>
              <a:t>(OICEW)</a:t>
            </a:r>
          </a:p>
          <a:p>
            <a:endParaRPr lang="en-US" dirty="0"/>
          </a:p>
        </p:txBody>
      </p:sp>
    </p:spTree>
    <p:extLst>
      <p:ext uri="{BB962C8B-B14F-4D97-AF65-F5344CB8AC3E}">
        <p14:creationId xmlns:p14="http://schemas.microsoft.com/office/powerpoint/2010/main" val="14693737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Cadet Survey Results – All Classes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52015920"/>
              </p:ext>
            </p:extLst>
          </p:nvPr>
        </p:nvGraphicFramePr>
        <p:xfrm>
          <a:off x="152399" y="1219200"/>
          <a:ext cx="8744312" cy="4971750"/>
        </p:xfrm>
        <a:graphic>
          <a:graphicData uri="http://schemas.openxmlformats.org/drawingml/2006/table">
            <a:tbl>
              <a:tblPr/>
              <a:tblGrid>
                <a:gridCol w="1447801"/>
                <a:gridCol w="1032071"/>
                <a:gridCol w="1253125"/>
                <a:gridCol w="1253125"/>
                <a:gridCol w="1251940"/>
                <a:gridCol w="1253125"/>
                <a:gridCol w="1253125"/>
              </a:tblGrid>
              <a:tr h="468923">
                <a:tc>
                  <a:txBody>
                    <a:bodyPr/>
                    <a:lstStyle/>
                    <a:p>
                      <a:pPr marL="0" marR="0">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p>
                      <a:pPr marL="0" marR="0">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b="1" dirty="0">
                          <a:effectLst/>
                          <a:latin typeface="Arial" panose="020B0604020202020204" pitchFamily="34" charset="0"/>
                          <a:ea typeface="SimSun" panose="02010600030101010101" pitchFamily="2" charset="-122"/>
                          <a:cs typeface="Arial" panose="020B0604020202020204" pitchFamily="34" charset="0"/>
                        </a:rPr>
                        <a:t>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dirty="0">
                          <a:effectLst/>
                          <a:latin typeface="Arial" panose="020B0604020202020204" pitchFamily="34" charset="0"/>
                          <a:ea typeface="SimSun" panose="02010600030101010101" pitchFamily="2" charset="-122"/>
                          <a:cs typeface="Arial" panose="020B0604020202020204" pitchFamily="34" charset="0"/>
                        </a:rPr>
                        <a:t>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dirty="0">
                          <a:effectLst/>
                          <a:latin typeface="Arial" panose="020B0604020202020204" pitchFamily="34" charset="0"/>
                          <a:ea typeface="SimSun" panose="02010600030101010101" pitchFamily="2" charset="-122"/>
                          <a:cs typeface="Arial" panose="020B0604020202020204" pitchFamily="34" charset="0"/>
                        </a:rPr>
                        <a:t>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dirty="0">
                          <a:effectLst/>
                          <a:latin typeface="Arial" panose="020B0604020202020204" pitchFamily="34" charset="0"/>
                          <a:ea typeface="SimSun" panose="02010600030101010101" pitchFamily="2" charset="-122"/>
                          <a:cs typeface="Arial" panose="020B0604020202020204" pitchFamily="34" charset="0"/>
                        </a:rPr>
                        <a:t>4</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dirty="0">
                          <a:effectLst/>
                          <a:latin typeface="Arial" panose="020B0604020202020204" pitchFamily="34" charset="0"/>
                          <a:ea typeface="SimSun" panose="02010600030101010101" pitchFamily="2" charset="-122"/>
                          <a:cs typeface="Arial" panose="020B0604020202020204" pitchFamily="34" charset="0"/>
                        </a:rPr>
                        <a:t>5</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dirty="0" err="1">
                          <a:effectLst/>
                          <a:latin typeface="Arial" panose="020B0604020202020204" pitchFamily="34" charset="0"/>
                          <a:ea typeface="SimSun" panose="02010600030101010101" pitchFamily="2" charset="-122"/>
                        </a:rPr>
                        <a:t>avg</a:t>
                      </a:r>
                      <a:endParaRPr lang="en-US" sz="160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0" marR="0">
                        <a:spcBef>
                          <a:spcPts val="0"/>
                        </a:spcBef>
                        <a:spcAft>
                          <a:spcPts val="0"/>
                        </a:spcAft>
                      </a:pPr>
                      <a:r>
                        <a:rPr lang="en-US" sz="1600" b="1" dirty="0">
                          <a:effectLst/>
                          <a:latin typeface="Arial" panose="020B0604020202020204" pitchFamily="34" charset="0"/>
                          <a:ea typeface="SimSun" panose="02010600030101010101" pitchFamily="2" charset="-122"/>
                          <a:cs typeface="Arial" panose="020B0604020202020204" pitchFamily="34" charset="0"/>
                        </a:rPr>
                        <a:t>Safety</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b="1" dirty="0">
                          <a:effectLst/>
                          <a:latin typeface="Arial" panose="020B0604020202020204" pitchFamily="34" charset="0"/>
                          <a:ea typeface="SimSun" panose="02010600030101010101" pitchFamily="2" charset="-122"/>
                        </a:rPr>
                        <a:t> </a:t>
                      </a:r>
                      <a:endParaRPr lang="en-US" sz="160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a</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84 (5)</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74 (2)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21 (1)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1.687</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b</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129 (7)</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74 (1)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21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1.342</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c</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98 (7)</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74 (1)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21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1.674</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0" marR="0">
                        <a:spcBef>
                          <a:spcPts val="0"/>
                        </a:spcBef>
                        <a:spcAft>
                          <a:spcPts val="0"/>
                        </a:spcAft>
                      </a:pPr>
                      <a:r>
                        <a:rPr lang="en-US" sz="1600" b="1">
                          <a:effectLst/>
                          <a:latin typeface="Arial" panose="020B0604020202020204" pitchFamily="34" charset="0"/>
                          <a:ea typeface="SimSun" panose="02010600030101010101" pitchFamily="2" charset="-122"/>
                          <a:cs typeface="Arial" panose="020B0604020202020204" pitchFamily="34" charset="0"/>
                        </a:rPr>
                        <a:t>Technology</a:t>
                      </a:r>
                      <a:endParaRPr lang="en-US" sz="16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b="0">
                          <a:effectLst/>
                          <a:latin typeface="Arial" panose="020B0604020202020204" pitchFamily="34" charset="0"/>
                          <a:ea typeface="SimSun" panose="02010600030101010101" pitchFamily="2" charset="-122"/>
                        </a:rPr>
                        <a:t> </a:t>
                      </a:r>
                      <a:endParaRPr lang="en-US" sz="1600" b="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a </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32 (3)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67 (4)</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73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14 (1)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2.413</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b</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29 (2)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92 (3)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56 (2)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8 (1)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4</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2.292</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c</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74 (3)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83 (4)</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24 (1)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6</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1.834</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0" marR="0">
                        <a:spcBef>
                          <a:spcPts val="0"/>
                        </a:spcBef>
                        <a:spcAft>
                          <a:spcPts val="0"/>
                        </a:spcAft>
                      </a:pPr>
                      <a:r>
                        <a:rPr lang="en-US" sz="1600" b="1">
                          <a:effectLst/>
                          <a:latin typeface="Arial" panose="020B0604020202020204" pitchFamily="34" charset="0"/>
                          <a:ea typeface="SimSun" panose="02010600030101010101" pitchFamily="2" charset="-122"/>
                          <a:cs typeface="Arial" panose="020B0604020202020204" pitchFamily="34" charset="0"/>
                        </a:rPr>
                        <a:t>Personnel</a:t>
                      </a:r>
                      <a:endParaRPr lang="en-US" sz="16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b="0">
                          <a:effectLst/>
                          <a:latin typeface="Arial" panose="020B0604020202020204" pitchFamily="34" charset="0"/>
                          <a:ea typeface="SimSun" panose="02010600030101010101" pitchFamily="2" charset="-122"/>
                        </a:rPr>
                        <a:t> </a:t>
                      </a:r>
                      <a:endParaRPr lang="en-US" sz="1600" b="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a</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113 (6)</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57 (2)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7</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1.401</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b</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68 (5)</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81 (3)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23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5</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1.802</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c</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109 (6)</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58 (2)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9</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1.446</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d</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115 (6)</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58 (2)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4</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1.373</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e</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25 (2)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30 (2)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49 (2)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28 (1)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43 (1)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3.196</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0" marR="0">
                        <a:spcBef>
                          <a:spcPts val="0"/>
                        </a:spcBef>
                        <a:spcAft>
                          <a:spcPts val="0"/>
                        </a:spcAft>
                      </a:pPr>
                      <a:r>
                        <a:rPr lang="en-US" sz="1600" b="1">
                          <a:effectLst/>
                          <a:latin typeface="Arial" panose="020B0604020202020204" pitchFamily="34" charset="0"/>
                          <a:ea typeface="SimSun" panose="02010600030101010101" pitchFamily="2" charset="-122"/>
                          <a:cs typeface="Arial" panose="020B0604020202020204" pitchFamily="34" charset="0"/>
                        </a:rPr>
                        <a:t>Overall Exp</a:t>
                      </a:r>
                      <a:endParaRPr lang="en-US" sz="16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600" b="0">
                          <a:effectLst/>
                          <a:latin typeface="Arial" panose="020B0604020202020204" pitchFamily="34" charset="0"/>
                          <a:ea typeface="SimSun" panose="02010600030101010101" pitchFamily="2" charset="-122"/>
                        </a:rPr>
                        <a:t> </a:t>
                      </a:r>
                      <a:endParaRPr lang="en-US" sz="1600" b="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a</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92 (7)</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62 (1)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19</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1.619</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a:effectLst/>
                          <a:latin typeface="Arial" panose="020B0604020202020204" pitchFamily="34" charset="0"/>
                          <a:ea typeface="SimSun" panose="02010600030101010101" pitchFamily="2" charset="-122"/>
                          <a:cs typeface="Arial" panose="020B0604020202020204" pitchFamily="34" charset="0"/>
                        </a:rPr>
                        <a:t>b</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78 (5)</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61 (1)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30 (2)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5</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smtClean="0">
                          <a:effectLst/>
                          <a:latin typeface="Arial" panose="020B0604020202020204" pitchFamily="34" charset="0"/>
                          <a:ea typeface="SimSun" panose="02010600030101010101" pitchFamily="2" charset="-122"/>
                        </a:rPr>
                        <a:t>1.818</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15">
                <a:tc>
                  <a:txBody>
                    <a:bodyPr/>
                    <a:lstStyle/>
                    <a:p>
                      <a:pPr marL="457200" marR="0" lvl="1">
                        <a:spcBef>
                          <a:spcPts val="0"/>
                        </a:spcBef>
                        <a:spcAft>
                          <a:spcPts val="0"/>
                        </a:spcAft>
                      </a:pPr>
                      <a:r>
                        <a:rPr lang="en-US" sz="1600" dirty="0">
                          <a:effectLst/>
                          <a:latin typeface="Arial" panose="020B0604020202020204" pitchFamily="34" charset="0"/>
                          <a:ea typeface="SimSun" panose="02010600030101010101" pitchFamily="2" charset="-122"/>
                          <a:cs typeface="Arial" panose="020B0604020202020204" pitchFamily="34" charset="0"/>
                        </a:rPr>
                        <a:t>c</a:t>
                      </a: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95 (5)</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58 (2)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16 (1)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4</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effectLst/>
                          <a:latin typeface="Arial" panose="020B0604020202020204" pitchFamily="34" charset="0"/>
                          <a:ea typeface="SimSun" panose="02010600030101010101" pitchFamily="2" charset="-122"/>
                          <a:cs typeface="Arial" panose="020B0604020202020204" pitchFamily="34" charset="0"/>
                        </a:rPr>
                        <a:t>1</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panose="020B0604020202020204" pitchFamily="34" charset="0"/>
                          <a:ea typeface="SimSun" panose="02010600030101010101" pitchFamily="2" charset="-122"/>
                        </a:rPr>
                        <a:t>1.614</a:t>
                      </a:r>
                      <a:endParaRPr lang="en-US" sz="1600" b="0" dirty="0">
                        <a:effectLst/>
                        <a:latin typeface="Times New Roman" panose="02020603050405020304" pitchFamily="18" charset="0"/>
                        <a:ea typeface="SimSun" panose="02010600030101010101" pitchFamily="2" charset="-122"/>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TextBox 4"/>
          <p:cNvSpPr txBox="1"/>
          <p:nvPr/>
        </p:nvSpPr>
        <p:spPr>
          <a:xfrm>
            <a:off x="762000" y="6324600"/>
            <a:ext cx="8077200" cy="369332"/>
          </a:xfrm>
          <a:prstGeom prst="rect">
            <a:avLst/>
          </a:prstGeom>
          <a:noFill/>
        </p:spPr>
        <p:txBody>
          <a:bodyPr wrap="square" rtlCol="0">
            <a:spAutoFit/>
          </a:bodyPr>
          <a:lstStyle/>
          <a:p>
            <a:r>
              <a:rPr lang="en-US" dirty="0" smtClean="0"/>
              <a:t>8 Total </a:t>
            </a:r>
            <a:r>
              <a:rPr lang="en-US" dirty="0"/>
              <a:t>Females – Survey Results in ()</a:t>
            </a:r>
          </a:p>
        </p:txBody>
      </p:sp>
    </p:spTree>
    <p:extLst>
      <p:ext uri="{BB962C8B-B14F-4D97-AF65-F5344CB8AC3E}">
        <p14:creationId xmlns:p14="http://schemas.microsoft.com/office/powerpoint/2010/main" val="18117343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Comparisons – Safety - a</a:t>
            </a:r>
            <a:endParaRPr lang="en-US" dirty="0"/>
          </a:p>
        </p:txBody>
      </p:sp>
      <p:sp>
        <p:nvSpPr>
          <p:cNvPr id="3" name="Content Placeholder 2"/>
          <p:cNvSpPr>
            <a:spLocks noGrp="1"/>
          </p:cNvSpPr>
          <p:nvPr>
            <p:ph idx="1"/>
          </p:nvPr>
        </p:nvSpPr>
        <p:spPr>
          <a:xfrm>
            <a:off x="457200" y="1600200"/>
            <a:ext cx="3352800" cy="4525963"/>
          </a:xfrm>
        </p:spPr>
        <p:txBody>
          <a:bodyPr/>
          <a:lstStyle/>
          <a:p>
            <a:pPr marL="0" indent="0">
              <a:buNone/>
            </a:pPr>
            <a:r>
              <a:rPr lang="en-US" dirty="0"/>
              <a:t>I feel safe during the hands on aspects of my training when supervised by an upperclassman</a:t>
            </a:r>
            <a:r>
              <a:rPr lang="en-US" dirty="0" smtClean="0"/>
              <a:t>.</a:t>
            </a:r>
          </a:p>
          <a:p>
            <a:pPr marL="0" indent="0">
              <a:buNone/>
            </a:pPr>
            <a:r>
              <a:rPr lang="en-US" dirty="0" smtClean="0">
                <a:solidFill>
                  <a:srgbClr val="FFC000"/>
                </a:solidFill>
              </a:rPr>
              <a:t>Remember…</a:t>
            </a:r>
            <a:br>
              <a:rPr lang="en-US" dirty="0" smtClean="0">
                <a:solidFill>
                  <a:srgbClr val="FFC000"/>
                </a:solidFill>
              </a:rPr>
            </a:br>
            <a:r>
              <a:rPr lang="en-US" dirty="0" smtClean="0">
                <a:solidFill>
                  <a:srgbClr val="FFC000"/>
                </a:solidFill>
              </a:rPr>
              <a:t>Lower = better</a:t>
            </a:r>
          </a:p>
          <a:p>
            <a:endParaRPr lang="en-US" dirty="0"/>
          </a:p>
        </p:txBody>
      </p:sp>
      <p:graphicFrame>
        <p:nvGraphicFramePr>
          <p:cNvPr id="8" name="Chart 7"/>
          <p:cNvGraphicFramePr>
            <a:graphicFrameLocks/>
          </p:cNvGraphicFramePr>
          <p:nvPr>
            <p:extLst>
              <p:ext uri="{D42A27DB-BD31-4B8C-83A1-F6EECF244321}">
                <p14:modId xmlns:p14="http://schemas.microsoft.com/office/powerpoint/2010/main" val="1624340277"/>
              </p:ext>
            </p:extLst>
          </p:nvPr>
        </p:nvGraphicFramePr>
        <p:xfrm>
          <a:off x="3352800" y="1752600"/>
          <a:ext cx="5562599" cy="4876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036936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Comparisons – Safety - b</a:t>
            </a:r>
            <a:endParaRPr lang="en-US" dirty="0"/>
          </a:p>
        </p:txBody>
      </p:sp>
      <p:sp>
        <p:nvSpPr>
          <p:cNvPr id="3" name="Content Placeholder 2"/>
          <p:cNvSpPr>
            <a:spLocks noGrp="1"/>
          </p:cNvSpPr>
          <p:nvPr>
            <p:ph idx="1"/>
          </p:nvPr>
        </p:nvSpPr>
        <p:spPr>
          <a:xfrm>
            <a:off x="457200" y="1600200"/>
            <a:ext cx="3429000" cy="4525963"/>
          </a:xfrm>
        </p:spPr>
        <p:txBody>
          <a:bodyPr/>
          <a:lstStyle/>
          <a:p>
            <a:pPr marL="0" indent="0">
              <a:buNone/>
            </a:pPr>
            <a:r>
              <a:rPr lang="en-US" dirty="0"/>
              <a:t>I feel safe during the hands on aspects of my training when supervised by the ship’s crew or training officers.</a:t>
            </a:r>
          </a:p>
        </p:txBody>
      </p:sp>
      <p:graphicFrame>
        <p:nvGraphicFramePr>
          <p:cNvPr id="5" name="Chart 4"/>
          <p:cNvGraphicFramePr>
            <a:graphicFrameLocks/>
          </p:cNvGraphicFramePr>
          <p:nvPr>
            <p:extLst>
              <p:ext uri="{D42A27DB-BD31-4B8C-83A1-F6EECF244321}">
                <p14:modId xmlns:p14="http://schemas.microsoft.com/office/powerpoint/2010/main" val="960286180"/>
              </p:ext>
            </p:extLst>
          </p:nvPr>
        </p:nvGraphicFramePr>
        <p:xfrm>
          <a:off x="3581400" y="1676400"/>
          <a:ext cx="5334000" cy="4953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5664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Comparisons – Safety - c</a:t>
            </a:r>
            <a:endParaRPr lang="en-US" dirty="0"/>
          </a:p>
        </p:txBody>
      </p:sp>
      <p:sp>
        <p:nvSpPr>
          <p:cNvPr id="3" name="Content Placeholder 2"/>
          <p:cNvSpPr>
            <a:spLocks noGrp="1"/>
          </p:cNvSpPr>
          <p:nvPr>
            <p:ph idx="1"/>
          </p:nvPr>
        </p:nvSpPr>
        <p:spPr>
          <a:xfrm>
            <a:off x="457200" y="1600200"/>
            <a:ext cx="2971800" cy="4525963"/>
          </a:xfrm>
        </p:spPr>
        <p:txBody>
          <a:bodyPr/>
          <a:lstStyle/>
          <a:p>
            <a:pPr marL="0" indent="0">
              <a:buNone/>
            </a:pPr>
            <a:r>
              <a:rPr lang="en-US" dirty="0"/>
              <a:t>I feel safe with my living arrangements on the training ship.</a:t>
            </a:r>
          </a:p>
        </p:txBody>
      </p:sp>
      <p:graphicFrame>
        <p:nvGraphicFramePr>
          <p:cNvPr id="6" name="Chart 5"/>
          <p:cNvGraphicFramePr>
            <a:graphicFrameLocks/>
          </p:cNvGraphicFramePr>
          <p:nvPr>
            <p:extLst>
              <p:ext uri="{D42A27DB-BD31-4B8C-83A1-F6EECF244321}">
                <p14:modId xmlns:p14="http://schemas.microsoft.com/office/powerpoint/2010/main" val="4223491466"/>
              </p:ext>
            </p:extLst>
          </p:nvPr>
        </p:nvGraphicFramePr>
        <p:xfrm>
          <a:off x="3657601" y="1828800"/>
          <a:ext cx="5257800" cy="4724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051210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Comparisons – Technology - a</a:t>
            </a:r>
            <a:endParaRPr lang="en-US" dirty="0"/>
          </a:p>
        </p:txBody>
      </p:sp>
      <p:sp>
        <p:nvSpPr>
          <p:cNvPr id="3" name="Content Placeholder 2"/>
          <p:cNvSpPr>
            <a:spLocks noGrp="1"/>
          </p:cNvSpPr>
          <p:nvPr>
            <p:ph idx="1"/>
          </p:nvPr>
        </p:nvSpPr>
        <p:spPr>
          <a:xfrm>
            <a:off x="457200" y="1600200"/>
            <a:ext cx="3352800" cy="4525963"/>
          </a:xfrm>
        </p:spPr>
        <p:txBody>
          <a:bodyPr/>
          <a:lstStyle/>
          <a:p>
            <a:pPr marL="0" indent="0">
              <a:buNone/>
            </a:pPr>
            <a:r>
              <a:rPr lang="en-US" dirty="0"/>
              <a:t>I feel that I am adequately exposed to the most current merchant engineering technology.</a:t>
            </a:r>
          </a:p>
        </p:txBody>
      </p:sp>
      <p:graphicFrame>
        <p:nvGraphicFramePr>
          <p:cNvPr id="5" name="Chart 4"/>
          <p:cNvGraphicFramePr>
            <a:graphicFrameLocks/>
          </p:cNvGraphicFramePr>
          <p:nvPr>
            <p:extLst>
              <p:ext uri="{D42A27DB-BD31-4B8C-83A1-F6EECF244321}">
                <p14:modId xmlns:p14="http://schemas.microsoft.com/office/powerpoint/2010/main" val="1557452454"/>
              </p:ext>
            </p:extLst>
          </p:nvPr>
        </p:nvGraphicFramePr>
        <p:xfrm>
          <a:off x="3429000" y="1752600"/>
          <a:ext cx="5562600" cy="48005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302722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Comparisons – Technology - b</a:t>
            </a:r>
            <a:endParaRPr lang="en-US" dirty="0"/>
          </a:p>
        </p:txBody>
      </p:sp>
      <p:sp>
        <p:nvSpPr>
          <p:cNvPr id="3" name="Content Placeholder 2"/>
          <p:cNvSpPr>
            <a:spLocks noGrp="1"/>
          </p:cNvSpPr>
          <p:nvPr>
            <p:ph idx="1"/>
          </p:nvPr>
        </p:nvSpPr>
        <p:spPr>
          <a:xfrm>
            <a:off x="457200" y="1600200"/>
            <a:ext cx="2971800" cy="4525963"/>
          </a:xfrm>
        </p:spPr>
        <p:txBody>
          <a:bodyPr/>
          <a:lstStyle/>
          <a:p>
            <a:pPr marL="0" indent="0">
              <a:buNone/>
            </a:pPr>
            <a:r>
              <a:rPr lang="en-US" dirty="0"/>
              <a:t>I feel that I am adequately exposed to the merchant technology that I will see in industry upon my graduation from MMA. </a:t>
            </a:r>
          </a:p>
        </p:txBody>
      </p:sp>
      <p:graphicFrame>
        <p:nvGraphicFramePr>
          <p:cNvPr id="6" name="Chart 5"/>
          <p:cNvGraphicFramePr>
            <a:graphicFrameLocks/>
          </p:cNvGraphicFramePr>
          <p:nvPr>
            <p:extLst>
              <p:ext uri="{D42A27DB-BD31-4B8C-83A1-F6EECF244321}">
                <p14:modId xmlns:p14="http://schemas.microsoft.com/office/powerpoint/2010/main" val="2300329827"/>
              </p:ext>
            </p:extLst>
          </p:nvPr>
        </p:nvGraphicFramePr>
        <p:xfrm>
          <a:off x="3198812" y="1762124"/>
          <a:ext cx="5792788" cy="48672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22146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Comparisons – Technology - c</a:t>
            </a:r>
            <a:endParaRPr lang="en-US" dirty="0"/>
          </a:p>
        </p:txBody>
      </p:sp>
      <p:sp>
        <p:nvSpPr>
          <p:cNvPr id="3" name="Content Placeholder 2"/>
          <p:cNvSpPr>
            <a:spLocks noGrp="1"/>
          </p:cNvSpPr>
          <p:nvPr>
            <p:ph idx="1"/>
          </p:nvPr>
        </p:nvSpPr>
        <p:spPr>
          <a:xfrm>
            <a:off x="457200" y="1600200"/>
            <a:ext cx="3505200" cy="4525963"/>
          </a:xfrm>
        </p:spPr>
        <p:txBody>
          <a:bodyPr/>
          <a:lstStyle/>
          <a:p>
            <a:pPr marL="0" indent="0">
              <a:buNone/>
            </a:pPr>
            <a:r>
              <a:rPr lang="en-US" dirty="0"/>
              <a:t>I believe that the classroom training on board the training ship expands my understanding of the ship’s systems.</a:t>
            </a:r>
          </a:p>
        </p:txBody>
      </p:sp>
      <p:graphicFrame>
        <p:nvGraphicFramePr>
          <p:cNvPr id="9" name="Chart 8"/>
          <p:cNvGraphicFramePr>
            <a:graphicFrameLocks/>
          </p:cNvGraphicFramePr>
          <p:nvPr>
            <p:extLst>
              <p:ext uri="{D42A27DB-BD31-4B8C-83A1-F6EECF244321}">
                <p14:modId xmlns:p14="http://schemas.microsoft.com/office/powerpoint/2010/main" val="1400680196"/>
              </p:ext>
            </p:extLst>
          </p:nvPr>
        </p:nvGraphicFramePr>
        <p:xfrm>
          <a:off x="4038600" y="1752600"/>
          <a:ext cx="5087679" cy="4953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754336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Comparisons – Personnel - a</a:t>
            </a:r>
            <a:endParaRPr lang="en-US" dirty="0"/>
          </a:p>
        </p:txBody>
      </p:sp>
      <p:sp>
        <p:nvSpPr>
          <p:cNvPr id="3" name="Content Placeholder 2"/>
          <p:cNvSpPr>
            <a:spLocks noGrp="1"/>
          </p:cNvSpPr>
          <p:nvPr>
            <p:ph idx="1"/>
          </p:nvPr>
        </p:nvSpPr>
        <p:spPr>
          <a:xfrm>
            <a:off x="457200" y="1600200"/>
            <a:ext cx="3505200" cy="4525963"/>
          </a:xfrm>
        </p:spPr>
        <p:txBody>
          <a:bodyPr/>
          <a:lstStyle/>
          <a:p>
            <a:pPr marL="0" indent="0">
              <a:buNone/>
            </a:pPr>
            <a:r>
              <a:rPr lang="en-US" dirty="0"/>
              <a:t>I believe that the training officers on board the ship are adequately credentialed to teach on board the training ship.</a:t>
            </a:r>
          </a:p>
        </p:txBody>
      </p:sp>
      <p:graphicFrame>
        <p:nvGraphicFramePr>
          <p:cNvPr id="5" name="Chart 4"/>
          <p:cNvGraphicFramePr>
            <a:graphicFrameLocks/>
          </p:cNvGraphicFramePr>
          <p:nvPr>
            <p:extLst>
              <p:ext uri="{D42A27DB-BD31-4B8C-83A1-F6EECF244321}">
                <p14:modId xmlns:p14="http://schemas.microsoft.com/office/powerpoint/2010/main" val="3509186555"/>
              </p:ext>
            </p:extLst>
          </p:nvPr>
        </p:nvGraphicFramePr>
        <p:xfrm>
          <a:off x="3810000" y="1752600"/>
          <a:ext cx="5208181" cy="4876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108450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Comparisons – Personnel - b</a:t>
            </a:r>
            <a:endParaRPr lang="en-US" dirty="0"/>
          </a:p>
        </p:txBody>
      </p:sp>
      <p:sp>
        <p:nvSpPr>
          <p:cNvPr id="3" name="Content Placeholder 2"/>
          <p:cNvSpPr>
            <a:spLocks noGrp="1"/>
          </p:cNvSpPr>
          <p:nvPr>
            <p:ph idx="1"/>
          </p:nvPr>
        </p:nvSpPr>
        <p:spPr>
          <a:xfrm>
            <a:off x="457200" y="1600200"/>
            <a:ext cx="3429000" cy="4525963"/>
          </a:xfrm>
        </p:spPr>
        <p:txBody>
          <a:bodyPr/>
          <a:lstStyle/>
          <a:p>
            <a:pPr marL="0" indent="0">
              <a:buNone/>
            </a:pPr>
            <a:r>
              <a:rPr lang="en-US" dirty="0"/>
              <a:t>I believe that the training officers make the best use of time available to educate me about the ship and its systems.</a:t>
            </a:r>
          </a:p>
        </p:txBody>
      </p:sp>
      <p:graphicFrame>
        <p:nvGraphicFramePr>
          <p:cNvPr id="6" name="Chart 5"/>
          <p:cNvGraphicFramePr>
            <a:graphicFrameLocks/>
          </p:cNvGraphicFramePr>
          <p:nvPr>
            <p:extLst>
              <p:ext uri="{D42A27DB-BD31-4B8C-83A1-F6EECF244321}">
                <p14:modId xmlns:p14="http://schemas.microsoft.com/office/powerpoint/2010/main" val="2530876"/>
              </p:ext>
            </p:extLst>
          </p:nvPr>
        </p:nvGraphicFramePr>
        <p:xfrm>
          <a:off x="3733800" y="1600200"/>
          <a:ext cx="5257800" cy="5029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081661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Comparisons – Personnel - c</a:t>
            </a:r>
            <a:endParaRPr lang="en-US" dirty="0"/>
          </a:p>
        </p:txBody>
      </p:sp>
      <p:sp>
        <p:nvSpPr>
          <p:cNvPr id="3" name="Content Placeholder 2"/>
          <p:cNvSpPr>
            <a:spLocks noGrp="1"/>
          </p:cNvSpPr>
          <p:nvPr>
            <p:ph idx="1"/>
          </p:nvPr>
        </p:nvSpPr>
        <p:spPr>
          <a:xfrm>
            <a:off x="457200" y="1600200"/>
            <a:ext cx="3429000" cy="4525963"/>
          </a:xfrm>
        </p:spPr>
        <p:txBody>
          <a:bodyPr/>
          <a:lstStyle/>
          <a:p>
            <a:pPr marL="0" indent="0">
              <a:buNone/>
            </a:pPr>
            <a:r>
              <a:rPr lang="en-US" dirty="0"/>
              <a:t>I believe that the training officers are available to assist me in my education on board ship, in class or in the engine room.</a:t>
            </a:r>
          </a:p>
        </p:txBody>
      </p:sp>
      <p:graphicFrame>
        <p:nvGraphicFramePr>
          <p:cNvPr id="5" name="Chart 4"/>
          <p:cNvGraphicFramePr>
            <a:graphicFrameLocks/>
          </p:cNvGraphicFramePr>
          <p:nvPr>
            <p:extLst>
              <p:ext uri="{D42A27DB-BD31-4B8C-83A1-F6EECF244321}">
                <p14:modId xmlns:p14="http://schemas.microsoft.com/office/powerpoint/2010/main" val="2285924222"/>
              </p:ext>
            </p:extLst>
          </p:nvPr>
        </p:nvGraphicFramePr>
        <p:xfrm>
          <a:off x="4038600" y="1417638"/>
          <a:ext cx="4953000" cy="52879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045423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4525963"/>
          </a:xfrm>
        </p:spPr>
        <p:txBody>
          <a:bodyPr/>
          <a:lstStyle/>
          <a:p>
            <a:pPr lvl="0"/>
            <a:r>
              <a:rPr lang="en-US" dirty="0"/>
              <a:t>The specific tasks associated with both ratings are numerous.  </a:t>
            </a:r>
            <a:endParaRPr lang="en-US" dirty="0" smtClean="0"/>
          </a:p>
          <a:p>
            <a:pPr lvl="0"/>
            <a:r>
              <a:rPr lang="en-US" dirty="0" smtClean="0"/>
              <a:t>Most </a:t>
            </a:r>
            <a:r>
              <a:rPr lang="en-US" dirty="0"/>
              <a:t>of the training time on cruises is </a:t>
            </a:r>
            <a:r>
              <a:rPr lang="en-US" dirty="0" smtClean="0"/>
              <a:t>devoted </a:t>
            </a:r>
            <a:r>
              <a:rPr lang="en-US" dirty="0"/>
              <a:t>to the instruction and assessment </a:t>
            </a:r>
            <a:r>
              <a:rPr lang="en-US" dirty="0" smtClean="0"/>
              <a:t>of </a:t>
            </a:r>
            <a:r>
              <a:rPr lang="en-US" dirty="0"/>
              <a:t>practical based STCW competencies.</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865074"/>
            <a:ext cx="5181600" cy="3887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06970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Comparisons – Personnel - d</a:t>
            </a:r>
            <a:endParaRPr lang="en-US" dirty="0"/>
          </a:p>
        </p:txBody>
      </p:sp>
      <p:sp>
        <p:nvSpPr>
          <p:cNvPr id="3" name="Content Placeholder 2"/>
          <p:cNvSpPr>
            <a:spLocks noGrp="1"/>
          </p:cNvSpPr>
          <p:nvPr>
            <p:ph idx="1"/>
          </p:nvPr>
        </p:nvSpPr>
        <p:spPr>
          <a:xfrm>
            <a:off x="457200" y="1600200"/>
            <a:ext cx="2819400" cy="4525963"/>
          </a:xfrm>
        </p:spPr>
        <p:txBody>
          <a:bodyPr/>
          <a:lstStyle/>
          <a:p>
            <a:pPr marL="0" indent="0">
              <a:buNone/>
            </a:pPr>
            <a:r>
              <a:rPr lang="en-US" dirty="0"/>
              <a:t>I believe that the training officers on the ship are a valuable educational resource to me during my cruise.</a:t>
            </a:r>
          </a:p>
        </p:txBody>
      </p:sp>
      <p:graphicFrame>
        <p:nvGraphicFramePr>
          <p:cNvPr id="6" name="Chart 5"/>
          <p:cNvGraphicFramePr>
            <a:graphicFrameLocks/>
          </p:cNvGraphicFramePr>
          <p:nvPr>
            <p:extLst>
              <p:ext uri="{D42A27DB-BD31-4B8C-83A1-F6EECF244321}">
                <p14:modId xmlns:p14="http://schemas.microsoft.com/office/powerpoint/2010/main" val="136397535"/>
              </p:ext>
            </p:extLst>
          </p:nvPr>
        </p:nvGraphicFramePr>
        <p:xfrm>
          <a:off x="3198812" y="1762124"/>
          <a:ext cx="5716588" cy="48672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698244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Comparisons – Personnel - e</a:t>
            </a:r>
            <a:endParaRPr lang="en-US" dirty="0"/>
          </a:p>
        </p:txBody>
      </p:sp>
      <p:sp>
        <p:nvSpPr>
          <p:cNvPr id="3" name="Content Placeholder 2"/>
          <p:cNvSpPr>
            <a:spLocks noGrp="1"/>
          </p:cNvSpPr>
          <p:nvPr>
            <p:ph idx="1"/>
          </p:nvPr>
        </p:nvSpPr>
        <p:spPr>
          <a:xfrm>
            <a:off x="457200" y="1600200"/>
            <a:ext cx="3657600" cy="4525963"/>
          </a:xfrm>
        </p:spPr>
        <p:txBody>
          <a:bodyPr>
            <a:normAutofit lnSpcReduction="10000"/>
          </a:bodyPr>
          <a:lstStyle/>
          <a:p>
            <a:pPr marL="0" indent="0">
              <a:buNone/>
            </a:pPr>
            <a:r>
              <a:rPr lang="en-US" dirty="0"/>
              <a:t>I believe that the regimental officers on board the ship make the best use of the time available to expand my educational opportunities aboard the training ship.</a:t>
            </a:r>
          </a:p>
        </p:txBody>
      </p:sp>
      <p:graphicFrame>
        <p:nvGraphicFramePr>
          <p:cNvPr id="7" name="Chart 6"/>
          <p:cNvGraphicFramePr>
            <a:graphicFrameLocks/>
          </p:cNvGraphicFramePr>
          <p:nvPr>
            <p:extLst>
              <p:ext uri="{D42A27DB-BD31-4B8C-83A1-F6EECF244321}">
                <p14:modId xmlns:p14="http://schemas.microsoft.com/office/powerpoint/2010/main" val="1315015831"/>
              </p:ext>
            </p:extLst>
          </p:nvPr>
        </p:nvGraphicFramePr>
        <p:xfrm>
          <a:off x="3886200" y="1417638"/>
          <a:ext cx="4953000" cy="52879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214817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Comparisons – Overall </a:t>
            </a:r>
            <a:r>
              <a:rPr lang="en-US" dirty="0" err="1" smtClean="0"/>
              <a:t>Exp</a:t>
            </a:r>
            <a:r>
              <a:rPr lang="en-US" dirty="0" smtClean="0"/>
              <a:t> - a</a:t>
            </a:r>
            <a:endParaRPr lang="en-US" dirty="0"/>
          </a:p>
        </p:txBody>
      </p:sp>
      <p:sp>
        <p:nvSpPr>
          <p:cNvPr id="3" name="Content Placeholder 2"/>
          <p:cNvSpPr>
            <a:spLocks noGrp="1"/>
          </p:cNvSpPr>
          <p:nvPr>
            <p:ph idx="1"/>
          </p:nvPr>
        </p:nvSpPr>
        <p:spPr>
          <a:xfrm>
            <a:off x="457200" y="1600200"/>
            <a:ext cx="3352800" cy="4525963"/>
          </a:xfrm>
        </p:spPr>
        <p:txBody>
          <a:bodyPr>
            <a:normAutofit/>
          </a:bodyPr>
          <a:lstStyle/>
          <a:p>
            <a:pPr marL="0" indent="0">
              <a:buNone/>
            </a:pPr>
            <a:r>
              <a:rPr lang="en-US" dirty="0"/>
              <a:t>I believe that this training event is unique in that it provides technical education as well as opportunities to travel and experience other cultures.</a:t>
            </a:r>
          </a:p>
        </p:txBody>
      </p:sp>
      <p:graphicFrame>
        <p:nvGraphicFramePr>
          <p:cNvPr id="5" name="Chart 4"/>
          <p:cNvGraphicFramePr>
            <a:graphicFrameLocks/>
          </p:cNvGraphicFramePr>
          <p:nvPr>
            <p:extLst>
              <p:ext uri="{D42A27DB-BD31-4B8C-83A1-F6EECF244321}">
                <p14:modId xmlns:p14="http://schemas.microsoft.com/office/powerpoint/2010/main" val="4105744459"/>
              </p:ext>
            </p:extLst>
          </p:nvPr>
        </p:nvGraphicFramePr>
        <p:xfrm>
          <a:off x="3886200" y="1676400"/>
          <a:ext cx="4953000" cy="50291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809655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Comparisons – Overall </a:t>
            </a:r>
            <a:r>
              <a:rPr lang="en-US" dirty="0" err="1" smtClean="0"/>
              <a:t>Exp</a:t>
            </a:r>
            <a:r>
              <a:rPr lang="en-US" dirty="0" smtClean="0"/>
              <a:t> - b</a:t>
            </a:r>
            <a:endParaRPr lang="en-US" dirty="0"/>
          </a:p>
        </p:txBody>
      </p:sp>
      <p:sp>
        <p:nvSpPr>
          <p:cNvPr id="3" name="Content Placeholder 2"/>
          <p:cNvSpPr>
            <a:spLocks noGrp="1"/>
          </p:cNvSpPr>
          <p:nvPr>
            <p:ph idx="1"/>
          </p:nvPr>
        </p:nvSpPr>
        <p:spPr>
          <a:xfrm>
            <a:off x="457200" y="1600200"/>
            <a:ext cx="3352800" cy="4525963"/>
          </a:xfrm>
        </p:spPr>
        <p:txBody>
          <a:bodyPr>
            <a:normAutofit fontScale="92500" lnSpcReduction="20000"/>
          </a:bodyPr>
          <a:lstStyle/>
          <a:p>
            <a:pPr marL="0" indent="0">
              <a:buNone/>
            </a:pPr>
            <a:r>
              <a:rPr lang="en-US" dirty="0"/>
              <a:t>I believe that sailing on the training ship has given me a better understanding of life in the merchant marine and better prepared me for this career path should I choose to sail.</a:t>
            </a:r>
          </a:p>
        </p:txBody>
      </p:sp>
      <p:graphicFrame>
        <p:nvGraphicFramePr>
          <p:cNvPr id="6" name="Chart 5"/>
          <p:cNvGraphicFramePr>
            <a:graphicFrameLocks/>
          </p:cNvGraphicFramePr>
          <p:nvPr>
            <p:extLst>
              <p:ext uri="{D42A27DB-BD31-4B8C-83A1-F6EECF244321}">
                <p14:modId xmlns:p14="http://schemas.microsoft.com/office/powerpoint/2010/main" val="1489098704"/>
              </p:ext>
            </p:extLst>
          </p:nvPr>
        </p:nvGraphicFramePr>
        <p:xfrm>
          <a:off x="3733800" y="1417638"/>
          <a:ext cx="5257800" cy="528796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622838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Comparisons – Overall </a:t>
            </a:r>
            <a:r>
              <a:rPr lang="en-US" dirty="0" err="1" smtClean="0"/>
              <a:t>Exp</a:t>
            </a:r>
            <a:r>
              <a:rPr lang="en-US" dirty="0" smtClean="0"/>
              <a:t> - c</a:t>
            </a:r>
            <a:endParaRPr lang="en-US" dirty="0"/>
          </a:p>
        </p:txBody>
      </p:sp>
      <p:sp>
        <p:nvSpPr>
          <p:cNvPr id="3" name="Content Placeholder 2"/>
          <p:cNvSpPr>
            <a:spLocks noGrp="1"/>
          </p:cNvSpPr>
          <p:nvPr>
            <p:ph idx="1"/>
          </p:nvPr>
        </p:nvSpPr>
        <p:spPr>
          <a:xfrm>
            <a:off x="457200" y="1600200"/>
            <a:ext cx="3048000" cy="4525963"/>
          </a:xfrm>
        </p:spPr>
        <p:txBody>
          <a:bodyPr>
            <a:normAutofit/>
          </a:bodyPr>
          <a:lstStyle/>
          <a:p>
            <a:pPr marL="0" indent="0">
              <a:buNone/>
            </a:pPr>
            <a:r>
              <a:rPr lang="en-US" dirty="0"/>
              <a:t>I believe that the training cruise is a valuable requirement of my training at MMA.</a:t>
            </a:r>
          </a:p>
        </p:txBody>
      </p:sp>
      <p:graphicFrame>
        <p:nvGraphicFramePr>
          <p:cNvPr id="6" name="Chart 5"/>
          <p:cNvGraphicFramePr>
            <a:graphicFrameLocks/>
          </p:cNvGraphicFramePr>
          <p:nvPr>
            <p:extLst>
              <p:ext uri="{D42A27DB-BD31-4B8C-83A1-F6EECF244321}">
                <p14:modId xmlns:p14="http://schemas.microsoft.com/office/powerpoint/2010/main" val="2144839794"/>
              </p:ext>
            </p:extLst>
          </p:nvPr>
        </p:nvGraphicFramePr>
        <p:xfrm>
          <a:off x="3657600" y="1600200"/>
          <a:ext cx="5257800" cy="50291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127841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Cadet Survey Results</a:t>
            </a:r>
            <a:r>
              <a:rPr lang="en-US" dirty="0" smtClean="0"/>
              <a:t/>
            </a:r>
            <a:br>
              <a:rPr lang="en-US" dirty="0" smtClean="0"/>
            </a:br>
            <a:r>
              <a:rPr lang="en-US" dirty="0" smtClean="0"/>
              <a:t>All Classes – Take Away Comments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solidFill>
                  <a:srgbClr val="FFFF00"/>
                </a:solidFill>
              </a:rPr>
              <a:t>“Super Seniors” because of the need to go on Cruise after they have graduated tend to be more critical of the program as a whole and especially the Regimental aspects.</a:t>
            </a:r>
          </a:p>
          <a:p>
            <a:r>
              <a:rPr lang="en-US" dirty="0" smtClean="0"/>
              <a:t>The 2</a:t>
            </a:r>
            <a:r>
              <a:rPr lang="en-US" baseline="30000" dirty="0" smtClean="0"/>
              <a:t>nd</a:t>
            </a:r>
            <a:r>
              <a:rPr lang="en-US" dirty="0" smtClean="0"/>
              <a:t> Class, acting primarily as supervision and operators, have a higher regard for the training they are receiving but also tend to compare to the uniqueness of Cadet Shipping.</a:t>
            </a:r>
          </a:p>
          <a:p>
            <a:r>
              <a:rPr lang="en-US" dirty="0" smtClean="0">
                <a:solidFill>
                  <a:srgbClr val="FFFF00"/>
                </a:solidFill>
              </a:rPr>
              <a:t>The 4</a:t>
            </a:r>
            <a:r>
              <a:rPr lang="en-US" baseline="30000" dirty="0" smtClean="0">
                <a:solidFill>
                  <a:srgbClr val="FFFF00"/>
                </a:solidFill>
              </a:rPr>
              <a:t>th</a:t>
            </a:r>
            <a:r>
              <a:rPr lang="en-US" dirty="0" smtClean="0">
                <a:solidFill>
                  <a:srgbClr val="FFFF00"/>
                </a:solidFill>
              </a:rPr>
              <a:t> Class, acting primarily as engine round, maintenance and utility personnel, have a higher disregard for what they perceive is “time wasters”</a:t>
            </a:r>
            <a:endParaRPr lang="en-US" dirty="0">
              <a:solidFill>
                <a:srgbClr val="FFFF00"/>
              </a:solidFill>
            </a:endParaRPr>
          </a:p>
        </p:txBody>
      </p:sp>
    </p:spTree>
    <p:extLst>
      <p:ext uri="{BB962C8B-B14F-4D97-AF65-F5344CB8AC3E}">
        <p14:creationId xmlns:p14="http://schemas.microsoft.com/office/powerpoint/2010/main" val="1736693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Cadet Survey Results</a:t>
            </a:r>
            <a:br>
              <a:rPr lang="en-US" dirty="0" smtClean="0">
                <a:solidFill>
                  <a:srgbClr val="FFFF00"/>
                </a:solidFill>
              </a:rPr>
            </a:br>
            <a:r>
              <a:rPr lang="en-US" dirty="0" smtClean="0">
                <a:solidFill>
                  <a:srgbClr val="FFFF00"/>
                </a:solidFill>
              </a:rPr>
              <a:t>All Classes – Take Away Comments</a:t>
            </a:r>
            <a:endParaRPr lang="en-US" dirty="0">
              <a:solidFill>
                <a:srgbClr val="FFFF00"/>
              </a:solidFill>
            </a:endParaRPr>
          </a:p>
        </p:txBody>
      </p:sp>
      <p:sp>
        <p:nvSpPr>
          <p:cNvPr id="3" name="Content Placeholder 2"/>
          <p:cNvSpPr>
            <a:spLocks noGrp="1"/>
          </p:cNvSpPr>
          <p:nvPr>
            <p:ph idx="1"/>
          </p:nvPr>
        </p:nvSpPr>
        <p:spPr/>
        <p:txBody>
          <a:bodyPr/>
          <a:lstStyle/>
          <a:p>
            <a:r>
              <a:rPr lang="en-US" dirty="0" smtClean="0"/>
              <a:t>Review towards minimizing/elimination of training on ship specific systems</a:t>
            </a:r>
          </a:p>
          <a:p>
            <a:r>
              <a:rPr lang="en-US" dirty="0" smtClean="0"/>
              <a:t>Refine classroom/</a:t>
            </a:r>
            <a:r>
              <a:rPr lang="en-US" dirty="0" err="1" smtClean="0"/>
              <a:t>engineroom</a:t>
            </a:r>
            <a:r>
              <a:rPr lang="en-US" dirty="0" smtClean="0"/>
              <a:t> class sizes</a:t>
            </a:r>
          </a:p>
          <a:p>
            <a:r>
              <a:rPr lang="en-US" dirty="0" smtClean="0"/>
              <a:t>Incorporate present day technology/relation to ship systems</a:t>
            </a:r>
          </a:p>
          <a:p>
            <a:r>
              <a:rPr lang="en-US" dirty="0" smtClean="0"/>
              <a:t>Review of Regimental  - Shipboard life aspects</a:t>
            </a:r>
          </a:p>
          <a:p>
            <a:r>
              <a:rPr lang="en-US" dirty="0" smtClean="0"/>
              <a:t>Expand Port of Call industry visits</a:t>
            </a:r>
            <a:endParaRPr lang="en-US" dirty="0"/>
          </a:p>
        </p:txBody>
      </p:sp>
    </p:spTree>
    <p:extLst>
      <p:ext uri="{BB962C8B-B14F-4D97-AF65-F5344CB8AC3E}">
        <p14:creationId xmlns:p14="http://schemas.microsoft.com/office/powerpoint/2010/main" val="26954508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noAutofit/>
          </a:bodyPr>
          <a:lstStyle/>
          <a:p>
            <a:r>
              <a:rPr lang="en-US" sz="4800" dirty="0" smtClean="0">
                <a:solidFill>
                  <a:srgbClr val="FFFF00"/>
                </a:solidFill>
              </a:rPr>
              <a:t>Engineering Training Officer Survey Results</a:t>
            </a:r>
            <a:endParaRPr lang="en-US" sz="4800" dirty="0">
              <a:solidFill>
                <a:srgbClr val="FFFF00"/>
              </a:solidFill>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0" y="4419600"/>
            <a:ext cx="2438400" cy="1828800"/>
          </a:xfr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3124200"/>
            <a:ext cx="4572000" cy="34290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696075" y="4352925"/>
            <a:ext cx="2514600" cy="1885950"/>
          </a:xfrm>
          <a:prstGeom prst="rect">
            <a:avLst/>
          </a:prstGeom>
        </p:spPr>
      </p:pic>
    </p:spTree>
    <p:extLst>
      <p:ext uri="{BB962C8B-B14F-4D97-AF65-F5344CB8AC3E}">
        <p14:creationId xmlns:p14="http://schemas.microsoft.com/office/powerpoint/2010/main" val="33639453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Training Officer Survey Format</a:t>
            </a:r>
            <a:endParaRPr lang="en-US" dirty="0">
              <a:solidFill>
                <a:srgbClr val="FFFF00"/>
              </a:solidFill>
            </a:endParaRPr>
          </a:p>
        </p:txBody>
      </p:sp>
      <p:sp>
        <p:nvSpPr>
          <p:cNvPr id="3" name="Content Placeholder 2"/>
          <p:cNvSpPr>
            <a:spLocks noGrp="1"/>
          </p:cNvSpPr>
          <p:nvPr>
            <p:ph idx="1"/>
          </p:nvPr>
        </p:nvSpPr>
        <p:spPr/>
        <p:txBody>
          <a:bodyPr/>
          <a:lstStyle/>
          <a:p>
            <a:pPr marL="0" indent="0">
              <a:buNone/>
            </a:pPr>
            <a:endParaRPr lang="en-US" dirty="0" smtClean="0">
              <a:solidFill>
                <a:srgbClr val="FF0000"/>
              </a:solidFill>
            </a:endParaRPr>
          </a:p>
          <a:p>
            <a:endParaRPr lang="en-US" dirty="0">
              <a:solidFill>
                <a:srgbClr val="FF0000"/>
              </a:solidFill>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6652"/>
          <a:stretch/>
        </p:blipFill>
        <p:spPr>
          <a:xfrm>
            <a:off x="152400" y="1206597"/>
            <a:ext cx="4221605" cy="5422803"/>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7264" b="7204"/>
          <a:stretch/>
        </p:blipFill>
        <p:spPr>
          <a:xfrm>
            <a:off x="4394788" y="1206597"/>
            <a:ext cx="4559544" cy="5422803"/>
          </a:xfrm>
          <a:prstGeom prst="rect">
            <a:avLst/>
          </a:prstGeom>
        </p:spPr>
      </p:pic>
    </p:spTree>
    <p:extLst>
      <p:ext uri="{BB962C8B-B14F-4D97-AF65-F5344CB8AC3E}">
        <p14:creationId xmlns:p14="http://schemas.microsoft.com/office/powerpoint/2010/main" val="29263619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solidFill>
                  <a:srgbClr val="FFFF00"/>
                </a:solidFill>
              </a:rPr>
              <a:t>Survey Summary</a:t>
            </a:r>
            <a:endParaRPr lang="en-US" dirty="0">
              <a:solidFill>
                <a:srgbClr val="FFFF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6839753"/>
              </p:ext>
            </p:extLst>
          </p:nvPr>
        </p:nvGraphicFramePr>
        <p:xfrm>
          <a:off x="1219198" y="838203"/>
          <a:ext cx="6629401" cy="5715004"/>
        </p:xfrm>
        <a:graphic>
          <a:graphicData uri="http://schemas.openxmlformats.org/drawingml/2006/table">
            <a:tbl>
              <a:tblPr/>
              <a:tblGrid>
                <a:gridCol w="2242094"/>
                <a:gridCol w="1065687"/>
                <a:gridCol w="664324"/>
                <a:gridCol w="664324"/>
                <a:gridCol w="664324"/>
                <a:gridCol w="664324"/>
                <a:gridCol w="664324"/>
              </a:tblGrid>
              <a:tr h="197443">
                <a:tc>
                  <a:txBody>
                    <a:bodyPr/>
                    <a:lstStyle/>
                    <a:p>
                      <a:pPr marL="0" marR="0" algn="r">
                        <a:spcBef>
                          <a:spcPts val="0"/>
                        </a:spcBef>
                        <a:spcAft>
                          <a:spcPts val="0"/>
                        </a:spcAft>
                      </a:pPr>
                      <a:r>
                        <a:rPr lang="en-US" sz="1000" dirty="0">
                          <a:effectLst/>
                          <a:latin typeface="Arial"/>
                          <a:ea typeface="SimSun"/>
                        </a:rPr>
                        <a:t>strongly agree = </a:t>
                      </a:r>
                      <a:endParaRPr lang="en-US" sz="1200" dirty="0">
                        <a:effectLst/>
                        <a:latin typeface="Times New Roman"/>
                        <a:ea typeface="SimSun"/>
                      </a:endParaRPr>
                    </a:p>
                  </a:txBody>
                  <a:tcPr marL="66368" marR="66368" marT="0" marB="0" anchor="b">
                    <a:lnL>
                      <a:noFill/>
                    </a:lnL>
                    <a:lnR>
                      <a:noFill/>
                    </a:lnR>
                    <a:lnT>
                      <a:noFill/>
                    </a:lnT>
                    <a:lnB>
                      <a:noFill/>
                    </a:lnB>
                  </a:tcPr>
                </a:tc>
                <a:tc>
                  <a:txBody>
                    <a:bodyPr/>
                    <a:lstStyle/>
                    <a:p>
                      <a:pPr marL="0" marR="0" algn="r">
                        <a:spcBef>
                          <a:spcPts val="0"/>
                        </a:spcBef>
                        <a:spcAft>
                          <a:spcPts val="0"/>
                        </a:spcAft>
                      </a:pPr>
                      <a:r>
                        <a:rPr lang="en-US" sz="1000">
                          <a:effectLst/>
                          <a:latin typeface="Arial"/>
                          <a:ea typeface="SimSun"/>
                        </a:rPr>
                        <a:t>1</a:t>
                      </a:r>
                      <a:endParaRPr lang="en-US" sz="1200">
                        <a:effectLst/>
                        <a:latin typeface="Times New Roman"/>
                        <a:ea typeface="SimSun"/>
                      </a:endParaRPr>
                    </a:p>
                  </a:txBody>
                  <a:tcPr marL="66368" marR="66368" marT="0" marB="0" anchor="b">
                    <a:lnL>
                      <a:noFill/>
                    </a:lnL>
                    <a:lnR>
                      <a:noFill/>
                    </a:lnR>
                    <a:lnT>
                      <a:noFill/>
                    </a:lnT>
                    <a:lnB>
                      <a:noFill/>
                    </a:lnB>
                  </a:tcPr>
                </a:tc>
                <a:tc>
                  <a:txBody>
                    <a:bodyPr/>
                    <a:lstStyle/>
                    <a:p>
                      <a:pPr marL="0" marR="0">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a:noFill/>
                    </a:lnL>
                    <a:lnR>
                      <a:noFill/>
                    </a:lnR>
                    <a:lnT>
                      <a:noFill/>
                    </a:lnT>
                    <a:lnB>
                      <a:noFill/>
                    </a:lnB>
                  </a:tcPr>
                </a:tc>
                <a:tc>
                  <a:txBody>
                    <a:bodyPr/>
                    <a:lstStyle/>
                    <a:p>
                      <a:pPr marL="0" marR="0">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a:noFill/>
                    </a:lnL>
                    <a:lnR>
                      <a:noFill/>
                    </a:lnR>
                    <a:lnT>
                      <a:noFill/>
                    </a:lnT>
                    <a:lnB>
                      <a:noFill/>
                    </a:lnB>
                  </a:tcPr>
                </a:tc>
                <a:tc>
                  <a:txBody>
                    <a:bodyPr/>
                    <a:lstStyle/>
                    <a:p>
                      <a:pPr marL="0" marR="0">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a:noFill/>
                    </a:lnL>
                    <a:lnR>
                      <a:noFill/>
                    </a:lnR>
                    <a:lnT>
                      <a:noFill/>
                    </a:lnT>
                    <a:lnB>
                      <a:noFill/>
                    </a:lnB>
                  </a:tcPr>
                </a:tc>
                <a:tc>
                  <a:txBody>
                    <a:bodyPr/>
                    <a:lstStyle/>
                    <a:p>
                      <a:pPr marL="0" marR="0">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a:noFill/>
                    </a:lnL>
                    <a:lnR>
                      <a:noFill/>
                    </a:lnR>
                    <a:lnT>
                      <a:noFill/>
                    </a:lnT>
                    <a:lnB>
                      <a:noFill/>
                    </a:lnB>
                  </a:tcPr>
                </a:tc>
                <a:tc>
                  <a:txBody>
                    <a:bodyPr/>
                    <a:lstStyle/>
                    <a:p>
                      <a:pPr marL="0" marR="0">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a:noFill/>
                    </a:lnL>
                    <a:lnR>
                      <a:noFill/>
                    </a:lnR>
                    <a:lnT>
                      <a:noFill/>
                    </a:lnT>
                    <a:lnB>
                      <a:noFill/>
                    </a:lnB>
                  </a:tcPr>
                </a:tc>
              </a:tr>
              <a:tr h="197443">
                <a:tc>
                  <a:txBody>
                    <a:bodyPr/>
                    <a:lstStyle/>
                    <a:p>
                      <a:pPr marL="0" marR="0" algn="r">
                        <a:spcBef>
                          <a:spcPts val="0"/>
                        </a:spcBef>
                        <a:spcAft>
                          <a:spcPts val="0"/>
                        </a:spcAft>
                      </a:pPr>
                      <a:r>
                        <a:rPr lang="en-US" sz="1000">
                          <a:effectLst/>
                          <a:latin typeface="Arial"/>
                          <a:ea typeface="SimSun"/>
                        </a:rPr>
                        <a:t>agree =</a:t>
                      </a:r>
                      <a:endParaRPr lang="en-US" sz="1200">
                        <a:effectLst/>
                        <a:latin typeface="Times New Roman"/>
                        <a:ea typeface="SimSun"/>
                      </a:endParaRPr>
                    </a:p>
                  </a:txBody>
                  <a:tcPr marL="66368" marR="66368" marT="0" marB="0" anchor="b">
                    <a:lnL>
                      <a:noFill/>
                    </a:lnL>
                    <a:lnR>
                      <a:noFill/>
                    </a:lnR>
                    <a:lnT>
                      <a:noFill/>
                    </a:lnT>
                    <a:lnB>
                      <a:noFill/>
                    </a:lnB>
                  </a:tcPr>
                </a:tc>
                <a:tc>
                  <a:txBody>
                    <a:bodyPr/>
                    <a:lstStyle/>
                    <a:p>
                      <a:pPr marL="0" marR="0" algn="r">
                        <a:spcBef>
                          <a:spcPts val="0"/>
                        </a:spcBef>
                        <a:spcAft>
                          <a:spcPts val="0"/>
                        </a:spcAft>
                      </a:pPr>
                      <a:r>
                        <a:rPr lang="en-US" sz="1000">
                          <a:effectLst/>
                          <a:latin typeface="Arial"/>
                          <a:ea typeface="SimSun"/>
                        </a:rPr>
                        <a:t>2</a:t>
                      </a:r>
                      <a:endParaRPr lang="en-US" sz="1200">
                        <a:effectLst/>
                        <a:latin typeface="Times New Roman"/>
                        <a:ea typeface="SimSun"/>
                      </a:endParaRPr>
                    </a:p>
                  </a:txBody>
                  <a:tcPr marL="66368" marR="66368" marT="0" marB="0" anchor="b">
                    <a:lnL>
                      <a:noFill/>
                    </a:lnL>
                    <a:lnR>
                      <a:noFill/>
                    </a:lnR>
                    <a:lnT>
                      <a:noFill/>
                    </a:lnT>
                    <a:lnB>
                      <a:noFill/>
                    </a:lnB>
                  </a:tcPr>
                </a:tc>
                <a:tc>
                  <a:txBody>
                    <a:bodyPr/>
                    <a:lstStyle/>
                    <a:p>
                      <a:pPr marL="0" marR="0">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a:noFill/>
                    </a:lnL>
                    <a:lnR>
                      <a:noFill/>
                    </a:lnR>
                    <a:lnT>
                      <a:noFill/>
                    </a:lnT>
                    <a:lnB>
                      <a:noFill/>
                    </a:lnB>
                  </a:tcPr>
                </a:tc>
                <a:tc>
                  <a:txBody>
                    <a:bodyPr/>
                    <a:lstStyle/>
                    <a:p>
                      <a:pPr marL="0" marR="0">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a:noFill/>
                    </a:lnL>
                    <a:lnR>
                      <a:noFill/>
                    </a:lnR>
                    <a:lnT>
                      <a:noFill/>
                    </a:lnT>
                    <a:lnB>
                      <a:noFill/>
                    </a:lnB>
                  </a:tcPr>
                </a:tc>
                <a:tc>
                  <a:txBody>
                    <a:bodyPr/>
                    <a:lstStyle/>
                    <a:p>
                      <a:pPr marL="0" marR="0">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a:noFill/>
                    </a:lnL>
                    <a:lnR>
                      <a:noFill/>
                    </a:lnR>
                    <a:lnT>
                      <a:noFill/>
                    </a:lnT>
                    <a:lnB>
                      <a:noFill/>
                    </a:lnB>
                  </a:tcPr>
                </a:tc>
                <a:tc>
                  <a:txBody>
                    <a:bodyPr/>
                    <a:lstStyle/>
                    <a:p>
                      <a:pPr marL="0" marR="0">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a:noFill/>
                    </a:lnL>
                    <a:lnR>
                      <a:noFill/>
                    </a:lnR>
                    <a:lnT>
                      <a:noFill/>
                    </a:lnT>
                    <a:lnB>
                      <a:noFill/>
                    </a:lnB>
                  </a:tcPr>
                </a:tc>
                <a:tc>
                  <a:txBody>
                    <a:bodyPr/>
                    <a:lstStyle/>
                    <a:p>
                      <a:pPr marL="0" marR="0">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a:noFill/>
                    </a:lnL>
                    <a:lnR>
                      <a:noFill/>
                    </a:lnR>
                    <a:lnT>
                      <a:noFill/>
                    </a:lnT>
                    <a:lnB>
                      <a:noFill/>
                    </a:lnB>
                  </a:tcPr>
                </a:tc>
              </a:tr>
              <a:tr h="197443">
                <a:tc>
                  <a:txBody>
                    <a:bodyPr/>
                    <a:lstStyle/>
                    <a:p>
                      <a:pPr marL="0" marR="0" algn="r">
                        <a:spcBef>
                          <a:spcPts val="0"/>
                        </a:spcBef>
                        <a:spcAft>
                          <a:spcPts val="0"/>
                        </a:spcAft>
                      </a:pPr>
                      <a:r>
                        <a:rPr lang="en-US" sz="1000">
                          <a:effectLst/>
                          <a:latin typeface="Arial"/>
                          <a:ea typeface="SimSun"/>
                        </a:rPr>
                        <a:t>somewhat agree =</a:t>
                      </a:r>
                      <a:endParaRPr lang="en-US" sz="1200">
                        <a:effectLst/>
                        <a:latin typeface="Times New Roman"/>
                        <a:ea typeface="SimSun"/>
                      </a:endParaRPr>
                    </a:p>
                  </a:txBody>
                  <a:tcPr marL="66368" marR="66368" marT="0" marB="0" anchor="b">
                    <a:lnL>
                      <a:noFill/>
                    </a:lnL>
                    <a:lnR>
                      <a:noFill/>
                    </a:lnR>
                    <a:lnT>
                      <a:noFill/>
                    </a:lnT>
                    <a:lnB>
                      <a:noFill/>
                    </a:lnB>
                  </a:tcPr>
                </a:tc>
                <a:tc>
                  <a:txBody>
                    <a:bodyPr/>
                    <a:lstStyle/>
                    <a:p>
                      <a:pPr marL="0" marR="0" algn="r">
                        <a:spcBef>
                          <a:spcPts val="0"/>
                        </a:spcBef>
                        <a:spcAft>
                          <a:spcPts val="0"/>
                        </a:spcAft>
                      </a:pPr>
                      <a:r>
                        <a:rPr lang="en-US" sz="1000">
                          <a:effectLst/>
                          <a:latin typeface="Arial"/>
                          <a:ea typeface="SimSun"/>
                        </a:rPr>
                        <a:t>3</a:t>
                      </a:r>
                      <a:endParaRPr lang="en-US" sz="1200">
                        <a:effectLst/>
                        <a:latin typeface="Times New Roman"/>
                        <a:ea typeface="SimSun"/>
                      </a:endParaRPr>
                    </a:p>
                  </a:txBody>
                  <a:tcPr marL="66368" marR="66368" marT="0" marB="0" anchor="b">
                    <a:lnL>
                      <a:noFill/>
                    </a:lnL>
                    <a:lnR>
                      <a:noFill/>
                    </a:lnR>
                    <a:lnT>
                      <a:noFill/>
                    </a:lnT>
                    <a:lnB>
                      <a:noFill/>
                    </a:lnB>
                  </a:tcPr>
                </a:tc>
                <a:tc>
                  <a:txBody>
                    <a:bodyPr/>
                    <a:lstStyle/>
                    <a:p>
                      <a:pPr marL="0" marR="0">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a:noFill/>
                    </a:lnL>
                    <a:lnR>
                      <a:noFill/>
                    </a:lnR>
                    <a:lnT>
                      <a:noFill/>
                    </a:lnT>
                    <a:lnB>
                      <a:noFill/>
                    </a:lnB>
                  </a:tcPr>
                </a:tc>
                <a:tc>
                  <a:txBody>
                    <a:bodyPr/>
                    <a:lstStyle/>
                    <a:p>
                      <a:pPr marL="0" marR="0">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a:noFill/>
                    </a:lnL>
                    <a:lnR>
                      <a:noFill/>
                    </a:lnR>
                    <a:lnT>
                      <a:noFill/>
                    </a:lnT>
                    <a:lnB>
                      <a:noFill/>
                    </a:lnB>
                  </a:tcPr>
                </a:tc>
                <a:tc>
                  <a:txBody>
                    <a:bodyPr/>
                    <a:lstStyle/>
                    <a:p>
                      <a:pPr marL="0" marR="0">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a:noFill/>
                    </a:lnL>
                    <a:lnR>
                      <a:noFill/>
                    </a:lnR>
                    <a:lnT>
                      <a:noFill/>
                    </a:lnT>
                    <a:lnB>
                      <a:noFill/>
                    </a:lnB>
                  </a:tcPr>
                </a:tc>
                <a:tc>
                  <a:txBody>
                    <a:bodyPr/>
                    <a:lstStyle/>
                    <a:p>
                      <a:pPr marL="0" marR="0">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a:noFill/>
                    </a:lnL>
                    <a:lnR>
                      <a:noFill/>
                    </a:lnR>
                    <a:lnT>
                      <a:noFill/>
                    </a:lnT>
                    <a:lnB>
                      <a:noFill/>
                    </a:lnB>
                  </a:tcPr>
                </a:tc>
                <a:tc>
                  <a:txBody>
                    <a:bodyPr/>
                    <a:lstStyle/>
                    <a:p>
                      <a:pPr marL="0" marR="0">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a:noFill/>
                    </a:lnL>
                    <a:lnR>
                      <a:noFill/>
                    </a:lnR>
                    <a:lnT>
                      <a:noFill/>
                    </a:lnT>
                    <a:lnB>
                      <a:noFill/>
                    </a:lnB>
                  </a:tcPr>
                </a:tc>
              </a:tr>
              <a:tr h="197443">
                <a:tc>
                  <a:txBody>
                    <a:bodyPr/>
                    <a:lstStyle/>
                    <a:p>
                      <a:pPr marL="0" marR="0" algn="r">
                        <a:spcBef>
                          <a:spcPts val="0"/>
                        </a:spcBef>
                        <a:spcAft>
                          <a:spcPts val="0"/>
                        </a:spcAft>
                      </a:pPr>
                      <a:r>
                        <a:rPr lang="en-US" sz="1000">
                          <a:effectLst/>
                          <a:latin typeface="Arial"/>
                          <a:ea typeface="SimSun"/>
                        </a:rPr>
                        <a:t>disagree =</a:t>
                      </a:r>
                      <a:endParaRPr lang="en-US" sz="1200">
                        <a:effectLst/>
                        <a:latin typeface="Times New Roman"/>
                        <a:ea typeface="SimSun"/>
                      </a:endParaRPr>
                    </a:p>
                  </a:txBody>
                  <a:tcPr marL="66368" marR="66368" marT="0" marB="0" anchor="b">
                    <a:lnL>
                      <a:noFill/>
                    </a:lnL>
                    <a:lnR>
                      <a:noFill/>
                    </a:lnR>
                    <a:lnT>
                      <a:noFill/>
                    </a:lnT>
                    <a:lnB>
                      <a:noFill/>
                    </a:lnB>
                  </a:tcPr>
                </a:tc>
                <a:tc>
                  <a:txBody>
                    <a:bodyPr/>
                    <a:lstStyle/>
                    <a:p>
                      <a:pPr marL="0" marR="0" algn="r">
                        <a:spcBef>
                          <a:spcPts val="0"/>
                        </a:spcBef>
                        <a:spcAft>
                          <a:spcPts val="0"/>
                        </a:spcAft>
                      </a:pPr>
                      <a:r>
                        <a:rPr lang="en-US" sz="1000">
                          <a:effectLst/>
                          <a:latin typeface="Arial"/>
                          <a:ea typeface="SimSun"/>
                        </a:rPr>
                        <a:t>4</a:t>
                      </a:r>
                      <a:endParaRPr lang="en-US" sz="1200">
                        <a:effectLst/>
                        <a:latin typeface="Times New Roman"/>
                        <a:ea typeface="SimSun"/>
                      </a:endParaRPr>
                    </a:p>
                  </a:txBody>
                  <a:tcPr marL="66368" marR="66368" marT="0" marB="0" anchor="b">
                    <a:lnL>
                      <a:noFill/>
                    </a:lnL>
                    <a:lnR>
                      <a:noFill/>
                    </a:lnR>
                    <a:lnT>
                      <a:noFill/>
                    </a:lnT>
                    <a:lnB>
                      <a:noFill/>
                    </a:lnB>
                  </a:tcPr>
                </a:tc>
                <a:tc>
                  <a:txBody>
                    <a:bodyPr/>
                    <a:lstStyle/>
                    <a:p>
                      <a:pPr marL="0" marR="0">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a:noFill/>
                    </a:lnL>
                    <a:lnR>
                      <a:noFill/>
                    </a:lnR>
                    <a:lnT>
                      <a:noFill/>
                    </a:lnT>
                    <a:lnB>
                      <a:noFill/>
                    </a:lnB>
                  </a:tcPr>
                </a:tc>
                <a:tc>
                  <a:txBody>
                    <a:bodyPr/>
                    <a:lstStyle/>
                    <a:p>
                      <a:pPr marL="0" marR="0">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a:noFill/>
                    </a:lnL>
                    <a:lnR>
                      <a:noFill/>
                    </a:lnR>
                    <a:lnT>
                      <a:noFill/>
                    </a:lnT>
                    <a:lnB>
                      <a:noFill/>
                    </a:lnB>
                  </a:tcPr>
                </a:tc>
                <a:tc>
                  <a:txBody>
                    <a:bodyPr/>
                    <a:lstStyle/>
                    <a:p>
                      <a:pPr marL="0" marR="0">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a:noFill/>
                    </a:lnL>
                    <a:lnR>
                      <a:noFill/>
                    </a:lnR>
                    <a:lnT>
                      <a:noFill/>
                    </a:lnT>
                    <a:lnB>
                      <a:noFill/>
                    </a:lnB>
                  </a:tcPr>
                </a:tc>
                <a:tc>
                  <a:txBody>
                    <a:bodyPr/>
                    <a:lstStyle/>
                    <a:p>
                      <a:pPr marL="0" marR="0">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a:noFill/>
                    </a:lnL>
                    <a:lnR>
                      <a:noFill/>
                    </a:lnR>
                    <a:lnT>
                      <a:noFill/>
                    </a:lnT>
                    <a:lnB>
                      <a:noFill/>
                    </a:lnB>
                  </a:tcPr>
                </a:tc>
                <a:tc>
                  <a:txBody>
                    <a:bodyPr/>
                    <a:lstStyle/>
                    <a:p>
                      <a:pPr marL="0" marR="0">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a:noFill/>
                    </a:lnL>
                    <a:lnR>
                      <a:noFill/>
                    </a:lnR>
                    <a:lnT>
                      <a:noFill/>
                    </a:lnT>
                    <a:lnB>
                      <a:noFill/>
                    </a:lnB>
                  </a:tcPr>
                </a:tc>
              </a:tr>
              <a:tr h="197443">
                <a:tc>
                  <a:txBody>
                    <a:bodyPr/>
                    <a:lstStyle/>
                    <a:p>
                      <a:pPr marL="0" marR="0" algn="r">
                        <a:spcBef>
                          <a:spcPts val="0"/>
                        </a:spcBef>
                        <a:spcAft>
                          <a:spcPts val="0"/>
                        </a:spcAft>
                      </a:pPr>
                      <a:r>
                        <a:rPr lang="en-US" sz="1000">
                          <a:effectLst/>
                          <a:latin typeface="Arial"/>
                          <a:ea typeface="SimSun"/>
                        </a:rPr>
                        <a:t>strongly disagree =</a:t>
                      </a:r>
                      <a:endParaRPr lang="en-US" sz="1200">
                        <a:effectLst/>
                        <a:latin typeface="Times New Roman"/>
                        <a:ea typeface="SimSun"/>
                      </a:endParaRPr>
                    </a:p>
                  </a:txBody>
                  <a:tcPr marL="66368" marR="66368" marT="0" marB="0" anchor="b">
                    <a:lnL>
                      <a:noFill/>
                    </a:lnL>
                    <a:lnR>
                      <a:noFill/>
                    </a:lnR>
                    <a:lnT>
                      <a:noFill/>
                    </a:lnT>
                    <a:lnB>
                      <a:noFill/>
                    </a:lnB>
                  </a:tcPr>
                </a:tc>
                <a:tc>
                  <a:txBody>
                    <a:bodyPr/>
                    <a:lstStyle/>
                    <a:p>
                      <a:pPr marL="0" marR="0" algn="r">
                        <a:spcBef>
                          <a:spcPts val="0"/>
                        </a:spcBef>
                        <a:spcAft>
                          <a:spcPts val="0"/>
                        </a:spcAft>
                      </a:pPr>
                      <a:r>
                        <a:rPr lang="en-US" sz="1000">
                          <a:effectLst/>
                          <a:latin typeface="Arial"/>
                          <a:ea typeface="SimSun"/>
                        </a:rPr>
                        <a:t>5</a:t>
                      </a:r>
                      <a:endParaRPr lang="en-US" sz="1200">
                        <a:effectLst/>
                        <a:latin typeface="Times New Roman"/>
                        <a:ea typeface="SimSun"/>
                      </a:endParaRPr>
                    </a:p>
                  </a:txBody>
                  <a:tcPr marL="66368" marR="66368" marT="0" marB="0" anchor="b">
                    <a:lnL>
                      <a:noFill/>
                    </a:lnL>
                    <a:lnR>
                      <a:noFill/>
                    </a:lnR>
                    <a:lnT>
                      <a:noFill/>
                    </a:lnT>
                    <a:lnB>
                      <a:noFill/>
                    </a:lnB>
                  </a:tcPr>
                </a:tc>
                <a:tc>
                  <a:txBody>
                    <a:bodyPr/>
                    <a:lstStyle/>
                    <a:p>
                      <a:pPr marL="0" marR="0">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a:noFill/>
                    </a:lnL>
                    <a:lnR>
                      <a:noFill/>
                    </a:lnR>
                    <a:lnT>
                      <a:noFill/>
                    </a:lnT>
                    <a:lnB>
                      <a:noFill/>
                    </a:lnB>
                  </a:tcPr>
                </a:tc>
                <a:tc>
                  <a:txBody>
                    <a:bodyPr/>
                    <a:lstStyle/>
                    <a:p>
                      <a:pPr marL="0" marR="0">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a:noFill/>
                    </a:lnL>
                    <a:lnR>
                      <a:noFill/>
                    </a:lnR>
                    <a:lnT>
                      <a:noFill/>
                    </a:lnT>
                    <a:lnB>
                      <a:noFill/>
                    </a:lnB>
                  </a:tcPr>
                </a:tc>
                <a:tc>
                  <a:txBody>
                    <a:bodyPr/>
                    <a:lstStyle/>
                    <a:p>
                      <a:pPr marL="0" marR="0">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a:noFill/>
                    </a:lnL>
                    <a:lnR>
                      <a:noFill/>
                    </a:lnR>
                    <a:lnT>
                      <a:noFill/>
                    </a:lnT>
                    <a:lnB>
                      <a:noFill/>
                    </a:lnB>
                  </a:tcPr>
                </a:tc>
                <a:tc>
                  <a:txBody>
                    <a:bodyPr/>
                    <a:lstStyle/>
                    <a:p>
                      <a:pPr marL="0" marR="0">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a:noFill/>
                    </a:lnL>
                    <a:lnR>
                      <a:noFill/>
                    </a:lnR>
                    <a:lnT>
                      <a:noFill/>
                    </a:lnT>
                    <a:lnB>
                      <a:noFill/>
                    </a:lnB>
                  </a:tcPr>
                </a:tc>
                <a:tc>
                  <a:txBody>
                    <a:bodyPr/>
                    <a:lstStyle/>
                    <a:p>
                      <a:pPr marL="0" marR="0">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a:noFill/>
                    </a:lnL>
                    <a:lnR>
                      <a:noFill/>
                    </a:lnR>
                    <a:lnT>
                      <a:noFill/>
                    </a:lnT>
                    <a:lnB>
                      <a:noFill/>
                    </a:lnB>
                  </a:tcPr>
                </a:tc>
              </a:tr>
              <a:tr h="197443">
                <a:tc>
                  <a:txBody>
                    <a:bodyPr/>
                    <a:lstStyle/>
                    <a:p>
                      <a:pPr marL="0" marR="0" algn="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a:noFill/>
                    </a:lnL>
                    <a:lnR>
                      <a:noFill/>
                    </a:lnR>
                    <a:lnT>
                      <a:noFill/>
                    </a:lnT>
                    <a:lnB>
                      <a:noFill/>
                    </a:lnB>
                  </a:tcPr>
                </a:tc>
                <a:tc>
                  <a:txBody>
                    <a:bodyPr/>
                    <a:lstStyle/>
                    <a:p>
                      <a:pPr marL="0" marR="0">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a:noFill/>
                    </a:lnL>
                    <a:lnR>
                      <a:noFill/>
                    </a:lnR>
                    <a:lnT>
                      <a:noFill/>
                    </a:lnT>
                    <a:lnB>
                      <a:noFill/>
                    </a:lnB>
                  </a:tcPr>
                </a:tc>
                <a:tc>
                  <a:txBody>
                    <a:bodyPr/>
                    <a:lstStyle/>
                    <a:p>
                      <a:pPr marL="0" marR="0">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a:noFill/>
                    </a:lnL>
                    <a:lnR>
                      <a:noFill/>
                    </a:lnR>
                    <a:lnT>
                      <a:noFill/>
                    </a:lnT>
                    <a:lnB>
                      <a:noFill/>
                    </a:lnB>
                  </a:tcPr>
                </a:tc>
                <a:tc>
                  <a:txBody>
                    <a:bodyPr/>
                    <a:lstStyle/>
                    <a:p>
                      <a:pPr marL="0" marR="0">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a:noFill/>
                    </a:lnL>
                    <a:lnR>
                      <a:noFill/>
                    </a:lnR>
                    <a:lnT>
                      <a:noFill/>
                    </a:lnT>
                    <a:lnB>
                      <a:noFill/>
                    </a:lnB>
                  </a:tcPr>
                </a:tc>
                <a:tc>
                  <a:txBody>
                    <a:bodyPr/>
                    <a:lstStyle/>
                    <a:p>
                      <a:pPr marL="0" marR="0">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a:noFill/>
                    </a:lnL>
                    <a:lnR>
                      <a:noFill/>
                    </a:lnR>
                    <a:lnT>
                      <a:noFill/>
                    </a:lnT>
                    <a:lnB>
                      <a:noFill/>
                    </a:lnB>
                  </a:tcPr>
                </a:tc>
                <a:tc>
                  <a:txBody>
                    <a:bodyPr/>
                    <a:lstStyle/>
                    <a:p>
                      <a:pPr marL="0" marR="0">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a:noFill/>
                    </a:lnL>
                    <a:lnR>
                      <a:noFill/>
                    </a:lnR>
                    <a:lnT>
                      <a:noFill/>
                    </a:lnT>
                    <a:lnB>
                      <a:noFill/>
                    </a:lnB>
                  </a:tcPr>
                </a:tc>
                <a:tc>
                  <a:txBody>
                    <a:bodyPr/>
                    <a:lstStyle/>
                    <a:p>
                      <a:pPr marL="0" marR="0">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a:noFill/>
                    </a:lnL>
                    <a:lnR>
                      <a:noFill/>
                    </a:lnR>
                    <a:lnT>
                      <a:noFill/>
                    </a:lnT>
                    <a:lnB>
                      <a:noFill/>
                    </a:lnB>
                  </a:tcPr>
                </a:tc>
              </a:tr>
              <a:tr h="197443">
                <a:tc>
                  <a:txBody>
                    <a:bodyPr/>
                    <a:lstStyle/>
                    <a:p>
                      <a:pPr marL="0" marR="0" algn="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a:noFill/>
                    </a:lnL>
                    <a:lnR>
                      <a:noFill/>
                    </a:lnR>
                    <a:lnT>
                      <a:noFill/>
                    </a:lnT>
                    <a:lnB>
                      <a:noFill/>
                    </a:lnB>
                  </a:tcPr>
                </a:tc>
                <a:tc>
                  <a:txBody>
                    <a:bodyPr/>
                    <a:lstStyle/>
                    <a:p>
                      <a:pPr marL="0" marR="0">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a:noFill/>
                    </a:lnL>
                    <a:lnR>
                      <a:noFill/>
                    </a:lnR>
                    <a:lnT>
                      <a:noFill/>
                    </a:lnT>
                    <a:lnB>
                      <a:noFill/>
                    </a:lnB>
                  </a:tcPr>
                </a:tc>
                <a:tc>
                  <a:txBody>
                    <a:bodyPr/>
                    <a:lstStyle/>
                    <a:p>
                      <a:pPr marL="0" marR="0">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a:noFill/>
                    </a:lnL>
                    <a:lnR>
                      <a:noFill/>
                    </a:lnR>
                    <a:lnT>
                      <a:noFill/>
                    </a:lnT>
                    <a:lnB>
                      <a:noFill/>
                    </a:lnB>
                  </a:tcPr>
                </a:tc>
                <a:tc>
                  <a:txBody>
                    <a:bodyPr/>
                    <a:lstStyle/>
                    <a:p>
                      <a:pPr marL="0" marR="0">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a:noFill/>
                    </a:lnL>
                    <a:lnR>
                      <a:noFill/>
                    </a:lnR>
                    <a:lnT>
                      <a:noFill/>
                    </a:lnT>
                    <a:lnB>
                      <a:noFill/>
                    </a:lnB>
                  </a:tcPr>
                </a:tc>
                <a:tc>
                  <a:txBody>
                    <a:bodyPr/>
                    <a:lstStyle/>
                    <a:p>
                      <a:pPr marL="0" marR="0">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a:noFill/>
                    </a:lnL>
                    <a:lnR>
                      <a:noFill/>
                    </a:lnR>
                    <a:lnT>
                      <a:noFill/>
                    </a:lnT>
                    <a:lnB>
                      <a:noFill/>
                    </a:lnB>
                  </a:tcPr>
                </a:tc>
                <a:tc>
                  <a:txBody>
                    <a:bodyPr/>
                    <a:lstStyle/>
                    <a:p>
                      <a:pPr marL="0" marR="0">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a:noFill/>
                    </a:lnL>
                    <a:lnR>
                      <a:noFill/>
                    </a:lnR>
                    <a:lnT>
                      <a:noFill/>
                    </a:lnT>
                    <a:lnB>
                      <a:noFill/>
                    </a:lnB>
                  </a:tcPr>
                </a:tc>
                <a:tc>
                  <a:txBody>
                    <a:bodyPr/>
                    <a:lstStyle/>
                    <a:p>
                      <a:pPr marL="0" marR="0">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a:noFill/>
                    </a:lnL>
                    <a:lnR>
                      <a:noFill/>
                    </a:lnR>
                    <a:lnT>
                      <a:noFill/>
                    </a:lnT>
                    <a:lnB>
                      <a:noFill/>
                    </a:lnB>
                  </a:tcPr>
                </a:tc>
              </a:tr>
              <a:tr h="384043">
                <a:tc>
                  <a:txBody>
                    <a:bodyPr/>
                    <a:lstStyle/>
                    <a:p>
                      <a:pPr marL="0" marR="0" algn="r">
                        <a:spcBef>
                          <a:spcPts val="0"/>
                        </a:spcBef>
                        <a:spcAft>
                          <a:spcPts val="0"/>
                        </a:spcAft>
                      </a:pPr>
                      <a:r>
                        <a:rPr lang="en-US" sz="1000">
                          <a:solidFill>
                            <a:srgbClr val="FFFF00"/>
                          </a:solidFill>
                          <a:effectLst/>
                          <a:latin typeface="Arial"/>
                          <a:ea typeface="SimSun"/>
                        </a:rPr>
                        <a:t>Numbers of years as training officer</a:t>
                      </a:r>
                      <a:endParaRPr lang="en-US" sz="1200">
                        <a:solidFill>
                          <a:srgbClr val="FFFF00"/>
                        </a:solidFill>
                        <a:effectLst/>
                        <a:latin typeface="Times New Roman"/>
                        <a:ea typeface="SimSun"/>
                      </a:endParaRPr>
                    </a:p>
                  </a:txBody>
                  <a:tcPr marL="66368" marR="66368" marT="0" marB="0" anchor="b">
                    <a:lnL>
                      <a:noFill/>
                    </a:lnL>
                    <a:lnR>
                      <a:noFill/>
                    </a:lnR>
                    <a:lnT>
                      <a:noFill/>
                    </a:lnT>
                    <a:lnB>
                      <a:noFill/>
                    </a:lnB>
                  </a:tcPr>
                </a:tc>
                <a:tc gridSpan="2">
                  <a:txBody>
                    <a:bodyPr/>
                    <a:lstStyle/>
                    <a:p>
                      <a:pPr marL="0" marR="0">
                        <a:spcBef>
                          <a:spcPts val="0"/>
                        </a:spcBef>
                        <a:spcAft>
                          <a:spcPts val="0"/>
                        </a:spcAft>
                      </a:pPr>
                      <a:r>
                        <a:rPr lang="en-US" sz="1000" dirty="0">
                          <a:solidFill>
                            <a:srgbClr val="FFFF00"/>
                          </a:solidFill>
                          <a:effectLst/>
                          <a:latin typeface="Arial"/>
                          <a:ea typeface="SimSun"/>
                        </a:rPr>
                        <a:t>2,2,1,17,6,12,13,18</a:t>
                      </a:r>
                      <a:endParaRPr lang="en-US" sz="1200" dirty="0">
                        <a:solidFill>
                          <a:srgbClr val="FFFF00"/>
                        </a:solidFill>
                        <a:effectLst/>
                        <a:latin typeface="Times New Roman"/>
                        <a:ea typeface="SimSun"/>
                      </a:endParaRPr>
                    </a:p>
                  </a:txBody>
                  <a:tcPr marL="66368" marR="66368"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a:noFill/>
                    </a:lnL>
                    <a:lnR>
                      <a:noFill/>
                    </a:lnR>
                    <a:lnT>
                      <a:noFill/>
                    </a:lnT>
                    <a:lnB w="12700" cap="flat" cmpd="sng" algn="ctr">
                      <a:solidFill>
                        <a:srgbClr val="000000"/>
                      </a:solidFill>
                      <a:prstDash val="solid"/>
                      <a:round/>
                      <a:headEnd type="none" w="med" len="med"/>
                      <a:tailEnd type="none" w="med" len="med"/>
                    </a:lnB>
                  </a:tcPr>
                </a:tc>
              </a:tr>
              <a:tr h="197443">
                <a:tc>
                  <a:txBody>
                    <a:bodyPr/>
                    <a:lstStyle/>
                    <a:p>
                      <a:pPr marL="0" marR="0">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b="1">
                          <a:effectLst/>
                          <a:latin typeface="Arial"/>
                          <a:ea typeface="SimSun"/>
                        </a:rPr>
                        <a:t>1</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a:effectLst/>
                          <a:latin typeface="Arial"/>
                          <a:ea typeface="SimSun"/>
                        </a:rPr>
                        <a:t>2</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a:effectLst/>
                          <a:latin typeface="Arial"/>
                          <a:ea typeface="SimSun"/>
                        </a:rPr>
                        <a:t>3</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a:effectLst/>
                          <a:latin typeface="Arial"/>
                          <a:ea typeface="SimSun"/>
                        </a:rPr>
                        <a:t>4</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a:effectLst/>
                          <a:latin typeface="Arial"/>
                          <a:ea typeface="SimSun"/>
                        </a:rPr>
                        <a:t>5</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a:effectLst/>
                          <a:latin typeface="Arial"/>
                          <a:ea typeface="SimSun"/>
                        </a:rPr>
                        <a:t>avg</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443">
                <a:tc>
                  <a:txBody>
                    <a:bodyPr/>
                    <a:lstStyle/>
                    <a:p>
                      <a:pPr marL="0" marR="0">
                        <a:spcBef>
                          <a:spcPts val="0"/>
                        </a:spcBef>
                        <a:spcAft>
                          <a:spcPts val="0"/>
                        </a:spcAft>
                      </a:pPr>
                      <a:r>
                        <a:rPr lang="en-US" sz="1000" b="1">
                          <a:effectLst/>
                          <a:latin typeface="Arial"/>
                          <a:ea typeface="SimSun"/>
                        </a:rPr>
                        <a:t>Safety</a:t>
                      </a:r>
                      <a:endParaRPr lang="en-US" sz="1200">
                        <a:effectLst/>
                        <a:latin typeface="Times New Roman"/>
                        <a:ea typeface="SimSun"/>
                      </a:endParaRPr>
                    </a:p>
                  </a:txBody>
                  <a:tcPr marL="66368" marR="66368"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000" b="1">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443">
                <a:tc>
                  <a:txBody>
                    <a:bodyPr/>
                    <a:lstStyle/>
                    <a:p>
                      <a:pPr marL="0" marR="0">
                        <a:spcBef>
                          <a:spcPts val="0"/>
                        </a:spcBef>
                        <a:spcAft>
                          <a:spcPts val="0"/>
                        </a:spcAft>
                      </a:pPr>
                      <a:r>
                        <a:rPr lang="en-US" sz="1000">
                          <a:effectLst/>
                          <a:latin typeface="Arial"/>
                          <a:ea typeface="SimSun"/>
                        </a:rPr>
                        <a:t>a</a:t>
                      </a:r>
                      <a:endParaRPr lang="en-US" sz="1200">
                        <a:effectLst/>
                        <a:latin typeface="Times New Roman"/>
                        <a:ea typeface="SimSun"/>
                      </a:endParaRPr>
                    </a:p>
                  </a:txBody>
                  <a:tcPr marL="66368" marR="66368"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a:effectLst/>
                          <a:latin typeface="Arial"/>
                          <a:ea typeface="SimSun"/>
                        </a:rPr>
                        <a:t>7</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1</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a:effectLst/>
                          <a:latin typeface="Arial"/>
                          <a:ea typeface="SimSun"/>
                        </a:rPr>
                        <a:t>1.4</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443">
                <a:tc>
                  <a:txBody>
                    <a:bodyPr/>
                    <a:lstStyle/>
                    <a:p>
                      <a:pPr marL="0" marR="0">
                        <a:spcBef>
                          <a:spcPts val="0"/>
                        </a:spcBef>
                        <a:spcAft>
                          <a:spcPts val="0"/>
                        </a:spcAft>
                      </a:pPr>
                      <a:r>
                        <a:rPr lang="en-US" sz="1000">
                          <a:effectLst/>
                          <a:latin typeface="Arial"/>
                          <a:ea typeface="SimSun"/>
                        </a:rPr>
                        <a:t>b</a:t>
                      </a:r>
                      <a:endParaRPr lang="en-US" sz="1200">
                        <a:effectLst/>
                        <a:latin typeface="Times New Roman"/>
                        <a:ea typeface="SimSun"/>
                      </a:endParaRPr>
                    </a:p>
                  </a:txBody>
                  <a:tcPr marL="66368" marR="66368"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a:effectLst/>
                          <a:latin typeface="Arial"/>
                          <a:ea typeface="SimSun"/>
                        </a:rPr>
                        <a:t>7</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1</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a:effectLst/>
                          <a:latin typeface="Arial"/>
                          <a:ea typeface="SimSun"/>
                        </a:rPr>
                        <a:t>1.6</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443">
                <a:tc>
                  <a:txBody>
                    <a:bodyPr/>
                    <a:lstStyle/>
                    <a:p>
                      <a:pPr marL="0" marR="0">
                        <a:spcBef>
                          <a:spcPts val="0"/>
                        </a:spcBef>
                        <a:spcAft>
                          <a:spcPts val="0"/>
                        </a:spcAft>
                      </a:pPr>
                      <a:r>
                        <a:rPr lang="en-US" sz="1000">
                          <a:effectLst/>
                          <a:latin typeface="Arial"/>
                          <a:ea typeface="SimSun"/>
                        </a:rPr>
                        <a:t>c</a:t>
                      </a:r>
                      <a:endParaRPr lang="en-US" sz="1200">
                        <a:effectLst/>
                        <a:latin typeface="Times New Roman"/>
                        <a:ea typeface="SimSun"/>
                      </a:endParaRPr>
                    </a:p>
                  </a:txBody>
                  <a:tcPr marL="66368" marR="66368"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a:effectLst/>
                          <a:latin typeface="Arial"/>
                          <a:ea typeface="SimSun"/>
                        </a:rPr>
                        <a:t>6</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1</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a:effectLst/>
                          <a:latin typeface="Arial"/>
                          <a:ea typeface="SimSun"/>
                        </a:rPr>
                        <a:t>1.5</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443">
                <a:tc>
                  <a:txBody>
                    <a:bodyPr/>
                    <a:lstStyle/>
                    <a:p>
                      <a:pPr marL="0" marR="0">
                        <a:spcBef>
                          <a:spcPts val="0"/>
                        </a:spcBef>
                        <a:spcAft>
                          <a:spcPts val="0"/>
                        </a:spcAft>
                      </a:pPr>
                      <a:r>
                        <a:rPr lang="en-US" sz="1000" b="1">
                          <a:effectLst/>
                          <a:latin typeface="Arial"/>
                          <a:ea typeface="SimSun"/>
                        </a:rPr>
                        <a:t>Technology</a:t>
                      </a:r>
                      <a:endParaRPr lang="en-US" sz="1200">
                        <a:effectLst/>
                        <a:latin typeface="Times New Roman"/>
                        <a:ea typeface="SimSun"/>
                      </a:endParaRPr>
                    </a:p>
                  </a:txBody>
                  <a:tcPr marL="66368" marR="66368"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000" b="1">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443">
                <a:tc>
                  <a:txBody>
                    <a:bodyPr/>
                    <a:lstStyle/>
                    <a:p>
                      <a:pPr marL="0" marR="0">
                        <a:spcBef>
                          <a:spcPts val="0"/>
                        </a:spcBef>
                        <a:spcAft>
                          <a:spcPts val="0"/>
                        </a:spcAft>
                      </a:pPr>
                      <a:r>
                        <a:rPr lang="en-US" sz="1000">
                          <a:effectLst/>
                          <a:latin typeface="Arial"/>
                          <a:ea typeface="SimSun"/>
                        </a:rPr>
                        <a:t>a </a:t>
                      </a:r>
                      <a:endParaRPr lang="en-US" sz="1200">
                        <a:effectLst/>
                        <a:latin typeface="Times New Roman"/>
                        <a:ea typeface="SimSun"/>
                      </a:endParaRPr>
                    </a:p>
                  </a:txBody>
                  <a:tcPr marL="66368" marR="66368"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2</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4</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1</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1</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a:effectLst/>
                          <a:latin typeface="Arial"/>
                          <a:ea typeface="SimSun"/>
                        </a:rPr>
                        <a:t>3.6</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443">
                <a:tc>
                  <a:txBody>
                    <a:bodyPr/>
                    <a:lstStyle/>
                    <a:p>
                      <a:pPr marL="0" marR="0">
                        <a:spcBef>
                          <a:spcPts val="0"/>
                        </a:spcBef>
                        <a:spcAft>
                          <a:spcPts val="0"/>
                        </a:spcAft>
                      </a:pPr>
                      <a:r>
                        <a:rPr lang="en-US" sz="1000">
                          <a:effectLst/>
                          <a:latin typeface="Arial"/>
                          <a:ea typeface="SimSun"/>
                        </a:rPr>
                        <a:t>b</a:t>
                      </a:r>
                      <a:endParaRPr lang="en-US" sz="1200">
                        <a:effectLst/>
                        <a:latin typeface="Times New Roman"/>
                        <a:ea typeface="SimSun"/>
                      </a:endParaRPr>
                    </a:p>
                  </a:txBody>
                  <a:tcPr marL="66368" marR="66368"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a:effectLst/>
                          <a:latin typeface="Arial"/>
                          <a:ea typeface="SimSun"/>
                        </a:rPr>
                        <a:t>1</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5</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1</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2</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a:effectLst/>
                          <a:latin typeface="Arial"/>
                          <a:ea typeface="SimSun"/>
                        </a:rPr>
                        <a:t>3.1</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443">
                <a:tc>
                  <a:txBody>
                    <a:bodyPr/>
                    <a:lstStyle/>
                    <a:p>
                      <a:pPr marL="0" marR="0">
                        <a:spcBef>
                          <a:spcPts val="0"/>
                        </a:spcBef>
                        <a:spcAft>
                          <a:spcPts val="0"/>
                        </a:spcAft>
                      </a:pPr>
                      <a:r>
                        <a:rPr lang="en-US" sz="1000">
                          <a:effectLst/>
                          <a:latin typeface="Arial"/>
                          <a:ea typeface="SimSun"/>
                        </a:rPr>
                        <a:t>c</a:t>
                      </a:r>
                      <a:endParaRPr lang="en-US" sz="1200">
                        <a:effectLst/>
                        <a:latin typeface="Times New Roman"/>
                        <a:ea typeface="SimSun"/>
                      </a:endParaRPr>
                    </a:p>
                  </a:txBody>
                  <a:tcPr marL="66368" marR="66368"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a:effectLst/>
                          <a:latin typeface="Arial"/>
                          <a:ea typeface="SimSun"/>
                        </a:rPr>
                        <a:t>6</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1</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a:effectLst/>
                          <a:latin typeface="Arial"/>
                          <a:ea typeface="SimSun"/>
                        </a:rPr>
                        <a:t>1.5</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443">
                <a:tc>
                  <a:txBody>
                    <a:bodyPr/>
                    <a:lstStyle/>
                    <a:p>
                      <a:pPr marL="0" marR="0">
                        <a:spcBef>
                          <a:spcPts val="0"/>
                        </a:spcBef>
                        <a:spcAft>
                          <a:spcPts val="0"/>
                        </a:spcAft>
                      </a:pPr>
                      <a:r>
                        <a:rPr lang="en-US" sz="1000" b="1">
                          <a:effectLst/>
                          <a:latin typeface="Arial"/>
                          <a:ea typeface="SimSun"/>
                        </a:rPr>
                        <a:t>personnel</a:t>
                      </a:r>
                      <a:endParaRPr lang="en-US" sz="1200">
                        <a:effectLst/>
                        <a:latin typeface="Times New Roman"/>
                        <a:ea typeface="SimSun"/>
                      </a:endParaRPr>
                    </a:p>
                  </a:txBody>
                  <a:tcPr marL="66368" marR="66368"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000" b="1">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443">
                <a:tc>
                  <a:txBody>
                    <a:bodyPr/>
                    <a:lstStyle/>
                    <a:p>
                      <a:pPr marL="0" marR="0">
                        <a:spcBef>
                          <a:spcPts val="0"/>
                        </a:spcBef>
                        <a:spcAft>
                          <a:spcPts val="0"/>
                        </a:spcAft>
                      </a:pPr>
                      <a:r>
                        <a:rPr lang="en-US" sz="1000">
                          <a:effectLst/>
                          <a:latin typeface="Arial"/>
                          <a:ea typeface="SimSun"/>
                        </a:rPr>
                        <a:t>a</a:t>
                      </a:r>
                      <a:endParaRPr lang="en-US" sz="1200">
                        <a:effectLst/>
                        <a:latin typeface="Times New Roman"/>
                        <a:ea typeface="SimSun"/>
                      </a:endParaRPr>
                    </a:p>
                  </a:txBody>
                  <a:tcPr marL="66368" marR="66368"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a:effectLst/>
                          <a:latin typeface="Arial"/>
                          <a:ea typeface="SimSun"/>
                        </a:rPr>
                        <a:t>1</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1</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4</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2</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a:effectLst/>
                          <a:latin typeface="Arial"/>
                          <a:ea typeface="SimSun"/>
                        </a:rPr>
                        <a:t>3.3</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443">
                <a:tc>
                  <a:txBody>
                    <a:bodyPr/>
                    <a:lstStyle/>
                    <a:p>
                      <a:pPr marL="0" marR="0">
                        <a:spcBef>
                          <a:spcPts val="0"/>
                        </a:spcBef>
                        <a:spcAft>
                          <a:spcPts val="0"/>
                        </a:spcAft>
                      </a:pPr>
                      <a:r>
                        <a:rPr lang="en-US" sz="1000">
                          <a:effectLst/>
                          <a:latin typeface="Arial"/>
                          <a:ea typeface="SimSun"/>
                        </a:rPr>
                        <a:t>b</a:t>
                      </a:r>
                      <a:endParaRPr lang="en-US" sz="1200">
                        <a:effectLst/>
                        <a:latin typeface="Times New Roman"/>
                        <a:ea typeface="SimSun"/>
                      </a:endParaRPr>
                    </a:p>
                  </a:txBody>
                  <a:tcPr marL="66368" marR="66368"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a:effectLst/>
                          <a:latin typeface="Arial"/>
                          <a:ea typeface="SimSun"/>
                        </a:rPr>
                        <a:t>1</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1</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1</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5</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a:effectLst/>
                          <a:latin typeface="Arial"/>
                          <a:ea typeface="SimSun"/>
                        </a:rPr>
                        <a:t>4.7</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443">
                <a:tc>
                  <a:txBody>
                    <a:bodyPr/>
                    <a:lstStyle/>
                    <a:p>
                      <a:pPr marL="0" marR="0">
                        <a:spcBef>
                          <a:spcPts val="0"/>
                        </a:spcBef>
                        <a:spcAft>
                          <a:spcPts val="0"/>
                        </a:spcAft>
                      </a:pPr>
                      <a:r>
                        <a:rPr lang="en-US" sz="1000">
                          <a:effectLst/>
                          <a:latin typeface="Arial"/>
                          <a:ea typeface="SimSun"/>
                        </a:rPr>
                        <a:t>c</a:t>
                      </a:r>
                      <a:endParaRPr lang="en-US" sz="1200">
                        <a:effectLst/>
                        <a:latin typeface="Times New Roman"/>
                        <a:ea typeface="SimSun"/>
                      </a:endParaRPr>
                    </a:p>
                  </a:txBody>
                  <a:tcPr marL="66368" marR="66368"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a:effectLst/>
                          <a:latin typeface="Arial"/>
                          <a:ea typeface="SimSun"/>
                        </a:rPr>
                        <a:t>4</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2</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1</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a:effectLst/>
                          <a:latin typeface="Arial"/>
                          <a:ea typeface="SimSun"/>
                        </a:rPr>
                        <a:t>1.8</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443">
                <a:tc>
                  <a:txBody>
                    <a:bodyPr/>
                    <a:lstStyle/>
                    <a:p>
                      <a:pPr marL="0" marR="0">
                        <a:spcBef>
                          <a:spcPts val="0"/>
                        </a:spcBef>
                        <a:spcAft>
                          <a:spcPts val="0"/>
                        </a:spcAft>
                      </a:pPr>
                      <a:r>
                        <a:rPr lang="en-US" sz="1000">
                          <a:effectLst/>
                          <a:latin typeface="Arial"/>
                          <a:ea typeface="SimSun"/>
                        </a:rPr>
                        <a:t>d</a:t>
                      </a:r>
                      <a:endParaRPr lang="en-US" sz="1200">
                        <a:effectLst/>
                        <a:latin typeface="Times New Roman"/>
                        <a:ea typeface="SimSun"/>
                      </a:endParaRPr>
                    </a:p>
                  </a:txBody>
                  <a:tcPr marL="66368" marR="66368"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a:effectLst/>
                          <a:latin typeface="Arial"/>
                          <a:ea typeface="SimSun"/>
                        </a:rPr>
                        <a:t>1</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1</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1</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2</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3</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a:effectLst/>
                          <a:latin typeface="Arial"/>
                          <a:ea typeface="SimSun"/>
                        </a:rPr>
                        <a:t>4.1</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443">
                <a:tc>
                  <a:txBody>
                    <a:bodyPr/>
                    <a:lstStyle/>
                    <a:p>
                      <a:pPr marL="0" marR="0">
                        <a:spcBef>
                          <a:spcPts val="0"/>
                        </a:spcBef>
                        <a:spcAft>
                          <a:spcPts val="0"/>
                        </a:spcAft>
                      </a:pPr>
                      <a:r>
                        <a:rPr lang="en-US" sz="1000">
                          <a:effectLst/>
                          <a:latin typeface="Arial"/>
                          <a:ea typeface="SimSun"/>
                        </a:rPr>
                        <a:t>e</a:t>
                      </a:r>
                      <a:endParaRPr lang="en-US" sz="1200">
                        <a:effectLst/>
                        <a:latin typeface="Times New Roman"/>
                        <a:ea typeface="SimSun"/>
                      </a:endParaRPr>
                    </a:p>
                  </a:txBody>
                  <a:tcPr marL="66368" marR="66368"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1</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2</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3</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2</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a:effectLst/>
                          <a:latin typeface="Arial"/>
                          <a:ea typeface="SimSun"/>
                        </a:rPr>
                        <a:t>4.3</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443">
                <a:tc>
                  <a:txBody>
                    <a:bodyPr/>
                    <a:lstStyle/>
                    <a:p>
                      <a:pPr marL="0" marR="0">
                        <a:spcBef>
                          <a:spcPts val="0"/>
                        </a:spcBef>
                        <a:spcAft>
                          <a:spcPts val="0"/>
                        </a:spcAft>
                      </a:pPr>
                      <a:r>
                        <a:rPr lang="en-US" sz="1000" b="1">
                          <a:effectLst/>
                          <a:latin typeface="Arial"/>
                          <a:ea typeface="SimSun"/>
                        </a:rPr>
                        <a:t>Overall Exp</a:t>
                      </a:r>
                      <a:endParaRPr lang="en-US" sz="1200">
                        <a:effectLst/>
                        <a:latin typeface="Times New Roman"/>
                        <a:ea typeface="SimSun"/>
                      </a:endParaRPr>
                    </a:p>
                  </a:txBody>
                  <a:tcPr marL="66368" marR="66368"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marL="0" marR="0" algn="ctr">
                        <a:spcBef>
                          <a:spcPts val="0"/>
                        </a:spcBef>
                        <a:spcAft>
                          <a:spcPts val="0"/>
                        </a:spcAft>
                      </a:pPr>
                      <a:r>
                        <a:rPr lang="en-US" sz="1000" b="1">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443">
                <a:tc>
                  <a:txBody>
                    <a:bodyPr/>
                    <a:lstStyle/>
                    <a:p>
                      <a:pPr marL="0" marR="0">
                        <a:spcBef>
                          <a:spcPts val="0"/>
                        </a:spcBef>
                        <a:spcAft>
                          <a:spcPts val="0"/>
                        </a:spcAft>
                      </a:pPr>
                      <a:r>
                        <a:rPr lang="en-US" sz="1000">
                          <a:effectLst/>
                          <a:latin typeface="Arial"/>
                          <a:ea typeface="SimSun"/>
                        </a:rPr>
                        <a:t>a</a:t>
                      </a:r>
                      <a:endParaRPr lang="en-US" sz="1200">
                        <a:effectLst/>
                        <a:latin typeface="Times New Roman"/>
                        <a:ea typeface="SimSun"/>
                      </a:endParaRPr>
                    </a:p>
                  </a:txBody>
                  <a:tcPr marL="66368" marR="66368"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a:effectLst/>
                          <a:latin typeface="Arial"/>
                          <a:ea typeface="SimSun"/>
                        </a:rPr>
                        <a:t>7</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1</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a:effectLst/>
                          <a:latin typeface="Arial"/>
                          <a:ea typeface="SimSun"/>
                        </a:rPr>
                        <a:t>1.3</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443">
                <a:tc>
                  <a:txBody>
                    <a:bodyPr/>
                    <a:lstStyle/>
                    <a:p>
                      <a:pPr marL="0" marR="0">
                        <a:spcBef>
                          <a:spcPts val="0"/>
                        </a:spcBef>
                        <a:spcAft>
                          <a:spcPts val="0"/>
                        </a:spcAft>
                      </a:pPr>
                      <a:r>
                        <a:rPr lang="en-US" sz="1000">
                          <a:effectLst/>
                          <a:latin typeface="Arial"/>
                          <a:ea typeface="SimSun"/>
                        </a:rPr>
                        <a:t>b</a:t>
                      </a:r>
                      <a:endParaRPr lang="en-US" sz="1200">
                        <a:effectLst/>
                        <a:latin typeface="Times New Roman"/>
                        <a:ea typeface="SimSun"/>
                      </a:endParaRPr>
                    </a:p>
                  </a:txBody>
                  <a:tcPr marL="66368" marR="66368"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a:effectLst/>
                          <a:latin typeface="Arial"/>
                          <a:ea typeface="SimSun"/>
                        </a:rPr>
                        <a:t>2</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3</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2</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1</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a:effectLst/>
                          <a:latin typeface="Arial"/>
                          <a:ea typeface="SimSun"/>
                        </a:rPr>
                        <a:t>2.7</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443">
                <a:tc>
                  <a:txBody>
                    <a:bodyPr/>
                    <a:lstStyle/>
                    <a:p>
                      <a:pPr marL="0" marR="0">
                        <a:spcBef>
                          <a:spcPts val="0"/>
                        </a:spcBef>
                        <a:spcAft>
                          <a:spcPts val="0"/>
                        </a:spcAft>
                      </a:pPr>
                      <a:r>
                        <a:rPr lang="en-US" sz="1000">
                          <a:effectLst/>
                          <a:latin typeface="Arial"/>
                          <a:ea typeface="SimSun"/>
                        </a:rPr>
                        <a:t>c</a:t>
                      </a:r>
                      <a:endParaRPr lang="en-US" sz="1200">
                        <a:effectLst/>
                        <a:latin typeface="Times New Roman"/>
                        <a:ea typeface="SimSun"/>
                      </a:endParaRPr>
                    </a:p>
                  </a:txBody>
                  <a:tcPr marL="66368" marR="66368"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a:effectLst/>
                          <a:latin typeface="Arial"/>
                          <a:ea typeface="SimSun"/>
                        </a:rPr>
                        <a:t>7</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1</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a:effectLst/>
                          <a:latin typeface="Arial"/>
                          <a:ea typeface="SimSun"/>
                        </a:rPr>
                        <a:t>1.3</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443">
                <a:tc>
                  <a:txBody>
                    <a:bodyPr/>
                    <a:lstStyle/>
                    <a:p>
                      <a:pPr marL="0" marR="0">
                        <a:spcBef>
                          <a:spcPts val="0"/>
                        </a:spcBef>
                        <a:spcAft>
                          <a:spcPts val="0"/>
                        </a:spcAft>
                      </a:pPr>
                      <a:r>
                        <a:rPr lang="en-US" sz="1000">
                          <a:effectLst/>
                          <a:latin typeface="Arial"/>
                          <a:ea typeface="SimSun"/>
                        </a:rPr>
                        <a:t>d</a:t>
                      </a:r>
                      <a:endParaRPr lang="en-US" sz="1200">
                        <a:effectLst/>
                        <a:latin typeface="Times New Roman"/>
                        <a:ea typeface="SimSun"/>
                      </a:endParaRPr>
                    </a:p>
                  </a:txBody>
                  <a:tcPr marL="66368" marR="66368"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000">
                          <a:effectLst/>
                          <a:latin typeface="Arial"/>
                          <a:ea typeface="SimSun"/>
                        </a:rPr>
                        <a:t>4</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3</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1</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Arial"/>
                          <a:ea typeface="SimSun"/>
                        </a:rPr>
                        <a:t> </a:t>
                      </a:r>
                      <a:endParaRPr lang="en-US" sz="120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dirty="0">
                          <a:effectLst/>
                          <a:latin typeface="Arial"/>
                          <a:ea typeface="SimSun"/>
                        </a:rPr>
                        <a:t>1.9</a:t>
                      </a:r>
                      <a:endParaRPr lang="en-US" sz="1200" dirty="0">
                        <a:effectLst/>
                        <a:latin typeface="Times New Roman"/>
                        <a:ea typeface="SimSun"/>
                      </a:endParaRPr>
                    </a:p>
                  </a:txBody>
                  <a:tcPr marL="66368" marR="663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Rectangle 1"/>
          <p:cNvSpPr>
            <a:spLocks noChangeArrowheads="1"/>
          </p:cNvSpPr>
          <p:nvPr/>
        </p:nvSpPr>
        <p:spPr bwMode="auto">
          <a:xfrm>
            <a:off x="1628775" y="15954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7113788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b="1" dirty="0">
                <a:solidFill>
                  <a:srgbClr val="FFFF00"/>
                </a:solidFill>
              </a:rPr>
              <a:t>All of the competencies fall into one of four categories</a:t>
            </a:r>
            <a:r>
              <a:rPr lang="en-US" b="1" dirty="0" smtClean="0">
                <a:solidFill>
                  <a:srgbClr val="FFFF00"/>
                </a:solidFill>
              </a:rPr>
              <a:t>:</a:t>
            </a:r>
            <a:endParaRPr lang="en-US" dirty="0"/>
          </a:p>
        </p:txBody>
      </p:sp>
      <p:sp>
        <p:nvSpPr>
          <p:cNvPr id="3" name="Content Placeholder 2"/>
          <p:cNvSpPr>
            <a:spLocks noGrp="1"/>
          </p:cNvSpPr>
          <p:nvPr>
            <p:ph idx="1"/>
          </p:nvPr>
        </p:nvSpPr>
        <p:spPr/>
        <p:txBody>
          <a:bodyPr/>
          <a:lstStyle/>
          <a:p>
            <a:pPr marL="400050" lvl="0" indent="-400050">
              <a:buNone/>
            </a:pPr>
            <a:r>
              <a:rPr lang="en-US" dirty="0" smtClean="0"/>
              <a:t>1. Carry </a:t>
            </a:r>
            <a:r>
              <a:rPr lang="en-US" dirty="0"/>
              <a:t>out routine watch duties and communicate effectively in matters related to these duties</a:t>
            </a:r>
          </a:p>
          <a:p>
            <a:pPr lvl="1"/>
            <a:endParaRPr lang="en-US" dirty="0">
              <a:solidFill>
                <a:prstClr val="black"/>
              </a:solidFill>
            </a:endParaRPr>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200400"/>
            <a:ext cx="4633913" cy="3476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786669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450" y="34636"/>
            <a:ext cx="8229600" cy="808038"/>
          </a:xfrm>
        </p:spPr>
        <p:txBody>
          <a:bodyPr>
            <a:normAutofit fontScale="90000"/>
          </a:bodyPr>
          <a:lstStyle/>
          <a:p>
            <a:r>
              <a:rPr lang="en-US" b="1" dirty="0" smtClean="0">
                <a:effectLst/>
                <a:latin typeface="Times New Roman"/>
                <a:ea typeface="SimSun"/>
              </a:rPr>
              <a:t/>
            </a:r>
            <a:br>
              <a:rPr lang="en-US" b="1" dirty="0" smtClean="0">
                <a:effectLst/>
                <a:latin typeface="Times New Roman"/>
                <a:ea typeface="SimSun"/>
              </a:rPr>
            </a:br>
            <a:r>
              <a:rPr lang="en-US" b="1" dirty="0" smtClean="0">
                <a:solidFill>
                  <a:srgbClr val="FFFF00"/>
                </a:solidFill>
                <a:effectLst/>
                <a:latin typeface="Times New Roman"/>
                <a:ea typeface="SimSun"/>
              </a:rPr>
              <a:t>Safety</a:t>
            </a:r>
            <a:r>
              <a:rPr lang="en-US" dirty="0" smtClean="0">
                <a:effectLst/>
                <a:latin typeface="Times New Roman"/>
                <a:ea typeface="SimSun"/>
              </a:rPr>
              <a:t/>
            </a:r>
            <a:br>
              <a:rPr lang="en-US" dirty="0" smtClean="0">
                <a:effectLst/>
                <a:latin typeface="Times New Roman"/>
                <a:ea typeface="SimSun"/>
              </a:rPr>
            </a:br>
            <a:endParaRPr lang="en-US" dirty="0"/>
          </a:p>
        </p:txBody>
      </p:sp>
      <p:sp>
        <p:nvSpPr>
          <p:cNvPr id="3" name="Content Placeholder 2"/>
          <p:cNvSpPr>
            <a:spLocks noGrp="1"/>
          </p:cNvSpPr>
          <p:nvPr>
            <p:ph idx="1"/>
          </p:nvPr>
        </p:nvSpPr>
        <p:spPr>
          <a:xfrm>
            <a:off x="552450" y="762000"/>
            <a:ext cx="8229600" cy="4525963"/>
          </a:xfrm>
        </p:spPr>
        <p:txBody>
          <a:bodyPr>
            <a:normAutofit fontScale="70000" lnSpcReduction="20000"/>
          </a:bodyPr>
          <a:lstStyle/>
          <a:p>
            <a:pPr marL="0" marR="0" indent="0">
              <a:spcBef>
                <a:spcPts val="0"/>
              </a:spcBef>
              <a:spcAft>
                <a:spcPts val="0"/>
              </a:spcAft>
              <a:buNone/>
            </a:pPr>
            <a:r>
              <a:rPr lang="en-US" dirty="0" smtClean="0">
                <a:effectLst/>
                <a:latin typeface="Times New Roman"/>
                <a:ea typeface="SimSun"/>
              </a:rPr>
              <a:t> </a:t>
            </a:r>
          </a:p>
          <a:p>
            <a:pPr lvl="0">
              <a:spcBef>
                <a:spcPts val="0"/>
              </a:spcBef>
              <a:buFont typeface="Symbol"/>
              <a:buChar char=""/>
              <a:tabLst>
                <a:tab pos="457200" algn="l"/>
              </a:tabLst>
            </a:pPr>
            <a:r>
              <a:rPr lang="en-US" dirty="0" smtClean="0">
                <a:effectLst/>
                <a:latin typeface="Times New Roman"/>
                <a:ea typeface="SimSun"/>
              </a:rPr>
              <a:t>I feel the students are safe during the hands on aspects of my training when supervised by an </a:t>
            </a:r>
            <a:r>
              <a:rPr lang="en-US" i="1" dirty="0" smtClean="0">
                <a:effectLst/>
                <a:latin typeface="Times New Roman"/>
                <a:ea typeface="SimSun"/>
              </a:rPr>
              <a:t>engineering training officer.</a:t>
            </a:r>
            <a:r>
              <a:rPr lang="en-US" dirty="0" smtClean="0">
                <a:effectLst/>
                <a:latin typeface="Times New Roman"/>
                <a:ea typeface="SimSun"/>
              </a:rPr>
              <a:t> </a:t>
            </a:r>
            <a:br>
              <a:rPr lang="en-US" dirty="0" smtClean="0">
                <a:effectLst/>
                <a:latin typeface="Times New Roman"/>
                <a:ea typeface="SimSun"/>
              </a:rPr>
            </a:br>
            <a:r>
              <a:rPr lang="en-US" b="1" dirty="0" smtClean="0">
                <a:solidFill>
                  <a:srgbClr val="FFFF00"/>
                </a:solidFill>
                <a:effectLst/>
                <a:latin typeface="Times New Roman"/>
                <a:ea typeface="SimSun"/>
              </a:rPr>
              <a:t>Rank = 1.4</a:t>
            </a:r>
            <a:endParaRPr lang="en-US" dirty="0" smtClean="0">
              <a:solidFill>
                <a:srgbClr val="FFFF00"/>
              </a:solidFill>
              <a:effectLst/>
              <a:latin typeface="Times New Roman"/>
              <a:ea typeface="SimSun"/>
            </a:endParaRPr>
          </a:p>
          <a:p>
            <a:pPr lvl="0">
              <a:spcBef>
                <a:spcPts val="0"/>
              </a:spcBef>
              <a:buFont typeface="Symbol"/>
              <a:buChar char=""/>
              <a:tabLst>
                <a:tab pos="457200" algn="l"/>
              </a:tabLst>
            </a:pPr>
            <a:r>
              <a:rPr lang="en-US" dirty="0" smtClean="0">
                <a:effectLst/>
                <a:latin typeface="Times New Roman"/>
                <a:ea typeface="SimSun"/>
              </a:rPr>
              <a:t>I feel the students are safe during the hands on aspects of training when supervised by the </a:t>
            </a:r>
            <a:r>
              <a:rPr lang="en-US" i="1" dirty="0" smtClean="0">
                <a:effectLst/>
                <a:latin typeface="Times New Roman"/>
                <a:ea typeface="SimSun"/>
              </a:rPr>
              <a:t>ship’s engineering officers. </a:t>
            </a:r>
            <a:br>
              <a:rPr lang="en-US" i="1" dirty="0" smtClean="0">
                <a:effectLst/>
                <a:latin typeface="Times New Roman"/>
                <a:ea typeface="SimSun"/>
              </a:rPr>
            </a:br>
            <a:r>
              <a:rPr lang="en-US" b="1" dirty="0" smtClean="0">
                <a:solidFill>
                  <a:srgbClr val="FFFF00"/>
                </a:solidFill>
                <a:effectLst/>
                <a:latin typeface="Times New Roman"/>
                <a:ea typeface="SimSun"/>
              </a:rPr>
              <a:t>Rank = 1.6</a:t>
            </a:r>
            <a:endParaRPr lang="en-US" dirty="0" smtClean="0">
              <a:solidFill>
                <a:srgbClr val="FFFF00"/>
              </a:solidFill>
              <a:effectLst/>
              <a:latin typeface="Times New Roman"/>
              <a:ea typeface="SimSun"/>
            </a:endParaRPr>
          </a:p>
          <a:p>
            <a:pPr lvl="0">
              <a:spcBef>
                <a:spcPts val="0"/>
              </a:spcBef>
              <a:buFont typeface="Symbol"/>
              <a:buChar char=""/>
              <a:tabLst>
                <a:tab pos="457200" algn="l"/>
              </a:tabLst>
            </a:pPr>
            <a:r>
              <a:rPr lang="en-US" dirty="0" smtClean="0">
                <a:effectLst/>
                <a:latin typeface="Times New Roman"/>
                <a:ea typeface="SimSun"/>
              </a:rPr>
              <a:t>I feel the students are safe during the hands on aspects of training when supervised by the </a:t>
            </a:r>
            <a:r>
              <a:rPr lang="en-US" i="1" dirty="0" smtClean="0">
                <a:effectLst/>
                <a:latin typeface="Times New Roman"/>
                <a:ea typeface="SimSun"/>
              </a:rPr>
              <a:t>ship’s engineering watch officers. </a:t>
            </a:r>
            <a:br>
              <a:rPr lang="en-US" i="1" dirty="0" smtClean="0">
                <a:effectLst/>
                <a:latin typeface="Times New Roman"/>
                <a:ea typeface="SimSun"/>
              </a:rPr>
            </a:br>
            <a:r>
              <a:rPr lang="en-US" b="1" dirty="0" smtClean="0">
                <a:solidFill>
                  <a:srgbClr val="FFFF00"/>
                </a:solidFill>
                <a:effectLst/>
                <a:latin typeface="Times New Roman"/>
                <a:ea typeface="SimSun"/>
              </a:rPr>
              <a:t>Rank = 1.5</a:t>
            </a:r>
            <a:endParaRPr lang="en-US" dirty="0" smtClean="0">
              <a:solidFill>
                <a:srgbClr val="FFFF00"/>
              </a:solidFill>
              <a:effectLst/>
              <a:latin typeface="Times New Roman"/>
              <a:ea typeface="SimSun"/>
            </a:endParaRPr>
          </a:p>
          <a:p>
            <a:pPr marL="0" indent="0">
              <a:spcBef>
                <a:spcPts val="0"/>
              </a:spcBef>
              <a:buNone/>
            </a:pPr>
            <a:r>
              <a:rPr lang="en-US" dirty="0" smtClean="0">
                <a:solidFill>
                  <a:srgbClr val="FFFF00"/>
                </a:solidFill>
                <a:effectLst/>
                <a:latin typeface="Times New Roman"/>
                <a:ea typeface="SimSun"/>
              </a:rPr>
              <a:t> </a:t>
            </a:r>
          </a:p>
          <a:p>
            <a:pPr marL="0" marR="0" indent="0">
              <a:spcBef>
                <a:spcPts val="0"/>
              </a:spcBef>
              <a:spcAft>
                <a:spcPts val="0"/>
              </a:spcAft>
              <a:buNone/>
            </a:pPr>
            <a:r>
              <a:rPr lang="en-US" sz="2900" dirty="0" smtClean="0">
                <a:solidFill>
                  <a:srgbClr val="FFFF00"/>
                </a:solidFill>
                <a:effectLst/>
                <a:latin typeface="Times New Roman"/>
                <a:ea typeface="SimSun"/>
              </a:rPr>
              <a:t>Therefore it is apparent that the training officer’s impression of student safety on the ship is good, landing squarely between “strongly agree” and “agree”.</a:t>
            </a:r>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599" y="4343401"/>
            <a:ext cx="3122479" cy="2350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87464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effectLst/>
                <a:latin typeface="Times New Roman"/>
                <a:ea typeface="SimSun"/>
              </a:rPr>
              <a:t/>
            </a:r>
            <a:br>
              <a:rPr lang="en-US" b="1" dirty="0" smtClean="0">
                <a:effectLst/>
                <a:latin typeface="Times New Roman"/>
                <a:ea typeface="SimSun"/>
              </a:rPr>
            </a:br>
            <a:r>
              <a:rPr lang="en-US" b="1" dirty="0" smtClean="0">
                <a:solidFill>
                  <a:srgbClr val="FFFF00"/>
                </a:solidFill>
                <a:effectLst/>
                <a:latin typeface="Times New Roman"/>
                <a:ea typeface="SimSun"/>
              </a:rPr>
              <a:t>Technology</a:t>
            </a:r>
            <a:r>
              <a:rPr lang="en-US" dirty="0" smtClean="0">
                <a:effectLst/>
                <a:latin typeface="Times New Roman"/>
                <a:ea typeface="SimSun"/>
              </a:rPr>
              <a:t/>
            </a:r>
            <a:br>
              <a:rPr lang="en-US" dirty="0" smtClean="0">
                <a:effectLst/>
                <a:latin typeface="Times New Roman"/>
                <a:ea typeface="SimSun"/>
              </a:rPr>
            </a:br>
            <a:endParaRPr lang="en-US" dirty="0"/>
          </a:p>
        </p:txBody>
      </p:sp>
      <p:sp>
        <p:nvSpPr>
          <p:cNvPr id="3" name="Content Placeholder 2"/>
          <p:cNvSpPr>
            <a:spLocks noGrp="1"/>
          </p:cNvSpPr>
          <p:nvPr>
            <p:ph idx="1"/>
          </p:nvPr>
        </p:nvSpPr>
        <p:spPr>
          <a:xfrm>
            <a:off x="457200" y="533400"/>
            <a:ext cx="8229600" cy="4525963"/>
          </a:xfrm>
        </p:spPr>
        <p:txBody>
          <a:bodyPr>
            <a:normAutofit fontScale="85000" lnSpcReduction="20000"/>
          </a:bodyPr>
          <a:lstStyle/>
          <a:p>
            <a:pPr marL="0" marR="0" indent="0">
              <a:spcBef>
                <a:spcPts val="0"/>
              </a:spcBef>
              <a:spcAft>
                <a:spcPts val="0"/>
              </a:spcAft>
              <a:buNone/>
            </a:pPr>
            <a:endParaRPr lang="en-US" dirty="0" smtClean="0">
              <a:effectLst/>
              <a:latin typeface="Times New Roman"/>
              <a:ea typeface="SimSun"/>
            </a:endParaRPr>
          </a:p>
          <a:p>
            <a:pPr lvl="0">
              <a:spcBef>
                <a:spcPts val="0"/>
              </a:spcBef>
              <a:buFont typeface="Symbol"/>
              <a:buChar char=""/>
              <a:tabLst>
                <a:tab pos="457200" algn="l"/>
              </a:tabLst>
            </a:pPr>
            <a:r>
              <a:rPr lang="en-US" dirty="0" smtClean="0">
                <a:effectLst/>
                <a:latin typeface="Times New Roman"/>
                <a:ea typeface="SimSun"/>
              </a:rPr>
              <a:t>I feel that I am adequately exposing MMA students to the </a:t>
            </a:r>
            <a:r>
              <a:rPr lang="en-US" i="1" dirty="0" smtClean="0">
                <a:effectLst/>
                <a:latin typeface="Times New Roman"/>
                <a:ea typeface="SimSun"/>
              </a:rPr>
              <a:t>most current </a:t>
            </a:r>
            <a:r>
              <a:rPr lang="en-US" dirty="0" smtClean="0">
                <a:effectLst/>
                <a:latin typeface="Times New Roman"/>
                <a:ea typeface="SimSun"/>
              </a:rPr>
              <a:t>merchant engineering technology. </a:t>
            </a:r>
            <a:br>
              <a:rPr lang="en-US" dirty="0" smtClean="0">
                <a:effectLst/>
                <a:latin typeface="Times New Roman"/>
                <a:ea typeface="SimSun"/>
              </a:rPr>
            </a:br>
            <a:r>
              <a:rPr lang="en-US" b="1" dirty="0" smtClean="0">
                <a:solidFill>
                  <a:srgbClr val="FFFF00"/>
                </a:solidFill>
                <a:effectLst/>
                <a:latin typeface="Times New Roman"/>
                <a:ea typeface="SimSun"/>
              </a:rPr>
              <a:t>Rank = 3.6</a:t>
            </a:r>
            <a:endParaRPr lang="en-US" dirty="0" smtClean="0">
              <a:solidFill>
                <a:srgbClr val="FFFF00"/>
              </a:solidFill>
              <a:effectLst/>
              <a:latin typeface="Times New Roman"/>
              <a:ea typeface="SimSun"/>
            </a:endParaRPr>
          </a:p>
          <a:p>
            <a:pPr lvl="0">
              <a:spcBef>
                <a:spcPts val="0"/>
              </a:spcBef>
              <a:buFont typeface="Symbol"/>
              <a:buChar char=""/>
              <a:tabLst>
                <a:tab pos="457200" algn="l"/>
              </a:tabLst>
            </a:pPr>
            <a:r>
              <a:rPr lang="en-US" dirty="0" smtClean="0">
                <a:effectLst/>
                <a:latin typeface="Times New Roman"/>
                <a:ea typeface="SimSun"/>
              </a:rPr>
              <a:t>I feel that I am adequately exposing MMA students to the merchant technology that they will </a:t>
            </a:r>
            <a:r>
              <a:rPr lang="en-US" i="1" dirty="0" smtClean="0">
                <a:effectLst/>
                <a:latin typeface="Times New Roman"/>
                <a:ea typeface="SimSun"/>
              </a:rPr>
              <a:t>see in industry </a:t>
            </a:r>
            <a:r>
              <a:rPr lang="en-US" dirty="0" smtClean="0">
                <a:effectLst/>
                <a:latin typeface="Times New Roman"/>
                <a:ea typeface="SimSun"/>
              </a:rPr>
              <a:t>upon graduation from MMA. </a:t>
            </a:r>
            <a:br>
              <a:rPr lang="en-US" dirty="0" smtClean="0">
                <a:effectLst/>
                <a:latin typeface="Times New Roman"/>
                <a:ea typeface="SimSun"/>
              </a:rPr>
            </a:br>
            <a:r>
              <a:rPr lang="en-US" b="1" dirty="0" smtClean="0">
                <a:solidFill>
                  <a:srgbClr val="FFFF00"/>
                </a:solidFill>
                <a:effectLst/>
                <a:latin typeface="Times New Roman"/>
                <a:ea typeface="SimSun"/>
              </a:rPr>
              <a:t>Rank = 3.1</a:t>
            </a:r>
            <a:endParaRPr lang="en-US" dirty="0" smtClean="0">
              <a:solidFill>
                <a:srgbClr val="FFFF00"/>
              </a:solidFill>
              <a:effectLst/>
              <a:latin typeface="Times New Roman"/>
              <a:ea typeface="SimSun"/>
            </a:endParaRPr>
          </a:p>
          <a:p>
            <a:pPr lvl="0">
              <a:spcBef>
                <a:spcPts val="0"/>
              </a:spcBef>
              <a:buFont typeface="Symbol"/>
              <a:buChar char=""/>
              <a:tabLst>
                <a:tab pos="457200" algn="l"/>
              </a:tabLst>
            </a:pPr>
            <a:r>
              <a:rPr lang="en-US" dirty="0" smtClean="0">
                <a:effectLst/>
                <a:latin typeface="Times New Roman"/>
                <a:ea typeface="SimSun"/>
              </a:rPr>
              <a:t>I believe that the classroom training on board the training ship expands students understanding of the ship’s systems.</a:t>
            </a:r>
            <a:r>
              <a:rPr lang="en-US" b="1" dirty="0" smtClean="0">
                <a:effectLst/>
                <a:latin typeface="Times New Roman"/>
                <a:ea typeface="SimSun"/>
              </a:rPr>
              <a:t> </a:t>
            </a:r>
            <a:br>
              <a:rPr lang="en-US" b="1" dirty="0" smtClean="0">
                <a:effectLst/>
                <a:latin typeface="Times New Roman"/>
                <a:ea typeface="SimSun"/>
              </a:rPr>
            </a:br>
            <a:r>
              <a:rPr lang="en-US" b="1" dirty="0" smtClean="0">
                <a:solidFill>
                  <a:srgbClr val="FFFF00"/>
                </a:solidFill>
                <a:effectLst/>
                <a:latin typeface="Times New Roman"/>
                <a:ea typeface="SimSun"/>
              </a:rPr>
              <a:t>Rank = 1.5</a:t>
            </a:r>
            <a:endParaRPr lang="en-US" dirty="0" smtClean="0">
              <a:solidFill>
                <a:srgbClr val="FFFF00"/>
              </a:solidFill>
              <a:effectLst/>
              <a:latin typeface="Times New Roman"/>
              <a:ea typeface="SimSun"/>
            </a:endParaRPr>
          </a:p>
          <a:p>
            <a:pPr marL="0" marR="0" indent="0">
              <a:spcBef>
                <a:spcPts val="0"/>
              </a:spcBef>
              <a:spcAft>
                <a:spcPts val="0"/>
              </a:spcAft>
              <a:buNone/>
            </a:pPr>
            <a:r>
              <a:rPr lang="en-US" dirty="0" smtClean="0">
                <a:effectLst/>
                <a:latin typeface="Times New Roman"/>
                <a:ea typeface="SimSun"/>
              </a:rPr>
              <a:t> </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4573732"/>
            <a:ext cx="2819400" cy="2112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4572000"/>
            <a:ext cx="2819400" cy="211455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4572000"/>
            <a:ext cx="2819400" cy="2114550"/>
          </a:xfrm>
          <a:prstGeom prst="rect">
            <a:avLst/>
          </a:prstGeom>
        </p:spPr>
      </p:pic>
    </p:spTree>
    <p:extLst>
      <p:ext uri="{BB962C8B-B14F-4D97-AF65-F5344CB8AC3E}">
        <p14:creationId xmlns:p14="http://schemas.microsoft.com/office/powerpoint/2010/main" val="39375923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Technology Comments</a:t>
            </a:r>
            <a:endParaRPr lang="en-US" dirty="0">
              <a:solidFill>
                <a:srgbClr val="FFFF00"/>
              </a:solidFill>
            </a:endParaRPr>
          </a:p>
        </p:txBody>
      </p:sp>
      <p:sp>
        <p:nvSpPr>
          <p:cNvPr id="3" name="Content Placeholder 2"/>
          <p:cNvSpPr>
            <a:spLocks noGrp="1"/>
          </p:cNvSpPr>
          <p:nvPr>
            <p:ph idx="1"/>
          </p:nvPr>
        </p:nvSpPr>
        <p:spPr/>
        <p:txBody>
          <a:bodyPr>
            <a:normAutofit lnSpcReduction="10000"/>
          </a:bodyPr>
          <a:lstStyle/>
          <a:p>
            <a:pPr>
              <a:spcBef>
                <a:spcPts val="0"/>
              </a:spcBef>
            </a:pPr>
            <a:endParaRPr lang="en-US" sz="2400" dirty="0">
              <a:solidFill>
                <a:prstClr val="white"/>
              </a:solidFill>
              <a:latin typeface="Times New Roman"/>
              <a:ea typeface="SimSun"/>
            </a:endParaRPr>
          </a:p>
          <a:p>
            <a:pPr algn="just">
              <a:spcBef>
                <a:spcPts val="0"/>
              </a:spcBef>
            </a:pPr>
            <a:r>
              <a:rPr lang="en-US" sz="2400" dirty="0">
                <a:solidFill>
                  <a:prstClr val="white"/>
                </a:solidFill>
                <a:latin typeface="Times New Roman"/>
                <a:ea typeface="SimSun"/>
              </a:rPr>
              <a:t>The impression of the training officers is that while </a:t>
            </a:r>
            <a:r>
              <a:rPr lang="en-US" sz="2400" u="sng" dirty="0">
                <a:solidFill>
                  <a:srgbClr val="FFFF00"/>
                </a:solidFill>
                <a:latin typeface="Times New Roman"/>
                <a:ea typeface="SimSun"/>
              </a:rPr>
              <a:t>the ship provides an excellent training opportunity not available to many college students</a:t>
            </a:r>
            <a:r>
              <a:rPr lang="en-US" sz="2400" dirty="0">
                <a:solidFill>
                  <a:srgbClr val="FFFF00"/>
                </a:solidFill>
                <a:latin typeface="Times New Roman"/>
                <a:ea typeface="SimSun"/>
              </a:rPr>
              <a:t>, </a:t>
            </a:r>
            <a:r>
              <a:rPr lang="en-US" sz="2400" u="sng" dirty="0">
                <a:solidFill>
                  <a:srgbClr val="FFFF00"/>
                </a:solidFill>
                <a:latin typeface="Times New Roman"/>
                <a:ea typeface="SimSun"/>
              </a:rPr>
              <a:t>our own training ship does not provide students with adequate exposure to all the most current engineering </a:t>
            </a:r>
            <a:r>
              <a:rPr lang="en-US" sz="2400" u="sng" dirty="0" smtClean="0">
                <a:solidFill>
                  <a:srgbClr val="FFFF00"/>
                </a:solidFill>
                <a:latin typeface="Times New Roman"/>
                <a:ea typeface="SimSun"/>
              </a:rPr>
              <a:t>technology</a:t>
            </a:r>
            <a:endParaRPr lang="en-US" sz="2400" dirty="0" smtClean="0">
              <a:solidFill>
                <a:srgbClr val="FFFF00"/>
              </a:solidFill>
              <a:latin typeface="Times New Roman"/>
              <a:ea typeface="SimSun"/>
            </a:endParaRPr>
          </a:p>
          <a:p>
            <a:pPr algn="just">
              <a:spcBef>
                <a:spcPts val="0"/>
              </a:spcBef>
            </a:pPr>
            <a:r>
              <a:rPr lang="en-US" sz="2400" dirty="0" smtClean="0">
                <a:solidFill>
                  <a:prstClr val="white"/>
                </a:solidFill>
                <a:latin typeface="Times New Roman"/>
                <a:ea typeface="SimSun"/>
              </a:rPr>
              <a:t>Ranking </a:t>
            </a:r>
            <a:r>
              <a:rPr lang="en-US" sz="2400" dirty="0">
                <a:solidFill>
                  <a:prstClr val="white"/>
                </a:solidFill>
                <a:latin typeface="Times New Roman"/>
                <a:ea typeface="SimSun"/>
              </a:rPr>
              <a:t>between “somewhat agree” and “disagree”, nor to the equipment that they may see upon graduation from MMA – also ranking between “somewhat agree” and “disagree”. </a:t>
            </a:r>
            <a:endParaRPr lang="en-US" sz="2400" dirty="0" smtClean="0">
              <a:solidFill>
                <a:prstClr val="white"/>
              </a:solidFill>
              <a:latin typeface="Times New Roman"/>
              <a:ea typeface="SimSun"/>
            </a:endParaRPr>
          </a:p>
          <a:p>
            <a:pPr algn="just">
              <a:spcBef>
                <a:spcPts val="0"/>
              </a:spcBef>
            </a:pPr>
            <a:r>
              <a:rPr lang="en-US" sz="2400" dirty="0" smtClean="0">
                <a:solidFill>
                  <a:prstClr val="white"/>
                </a:solidFill>
                <a:latin typeface="Times New Roman"/>
                <a:ea typeface="SimSun"/>
              </a:rPr>
              <a:t>The </a:t>
            </a:r>
            <a:r>
              <a:rPr lang="en-US" sz="2400" dirty="0">
                <a:solidFill>
                  <a:prstClr val="white"/>
                </a:solidFill>
                <a:latin typeface="Times New Roman"/>
                <a:ea typeface="SimSun"/>
              </a:rPr>
              <a:t>training officers do believe that the classroom training addressing the specific equipment and operations of said equipment on board the training ship does expand students’ understanding of this equipment.</a:t>
            </a:r>
          </a:p>
          <a:p>
            <a:endParaRPr lang="en-US" dirty="0"/>
          </a:p>
        </p:txBody>
      </p:sp>
    </p:spTree>
    <p:extLst>
      <p:ext uri="{BB962C8B-B14F-4D97-AF65-F5344CB8AC3E}">
        <p14:creationId xmlns:p14="http://schemas.microsoft.com/office/powerpoint/2010/main" val="33568367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545" t="13026" r="10000" b="6649"/>
          <a:stretch/>
        </p:blipFill>
        <p:spPr bwMode="auto">
          <a:xfrm>
            <a:off x="506627" y="2262981"/>
            <a:ext cx="8130746"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717170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MMA Personnel</a:t>
            </a:r>
            <a:endParaRPr lang="en-US" dirty="0">
              <a:solidFill>
                <a:srgbClr val="FFFF00"/>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1524000"/>
            <a:ext cx="6812491" cy="5109368"/>
          </a:xfrm>
        </p:spPr>
      </p:pic>
    </p:spTree>
    <p:extLst>
      <p:ext uri="{BB962C8B-B14F-4D97-AF65-F5344CB8AC3E}">
        <p14:creationId xmlns:p14="http://schemas.microsoft.com/office/powerpoint/2010/main" val="293427911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normAutofit fontScale="90000"/>
          </a:bodyPr>
          <a:lstStyle/>
          <a:p>
            <a:r>
              <a:rPr lang="en-US" b="1" dirty="0" smtClean="0">
                <a:effectLst/>
                <a:latin typeface="Times New Roman"/>
                <a:ea typeface="SimSun"/>
              </a:rPr>
              <a:t/>
            </a:r>
            <a:br>
              <a:rPr lang="en-US" b="1" dirty="0" smtClean="0">
                <a:effectLst/>
                <a:latin typeface="Times New Roman"/>
                <a:ea typeface="SimSun"/>
              </a:rPr>
            </a:br>
            <a:r>
              <a:rPr lang="en-US" b="1" dirty="0" smtClean="0">
                <a:solidFill>
                  <a:srgbClr val="FFFF00"/>
                </a:solidFill>
                <a:effectLst/>
                <a:latin typeface="Times New Roman"/>
                <a:ea typeface="SimSun"/>
              </a:rPr>
              <a:t>MMA Personnel</a:t>
            </a:r>
            <a:r>
              <a:rPr lang="en-US" dirty="0" smtClean="0">
                <a:effectLst/>
                <a:latin typeface="Times New Roman"/>
                <a:ea typeface="SimSun"/>
              </a:rPr>
              <a:t/>
            </a:r>
            <a:br>
              <a:rPr lang="en-US" dirty="0" smtClean="0">
                <a:effectLst/>
                <a:latin typeface="Times New Roman"/>
                <a:ea typeface="SimSun"/>
              </a:rPr>
            </a:br>
            <a:endParaRPr lang="en-US" dirty="0"/>
          </a:p>
        </p:txBody>
      </p:sp>
      <p:sp>
        <p:nvSpPr>
          <p:cNvPr id="3" name="Content Placeholder 2"/>
          <p:cNvSpPr>
            <a:spLocks noGrp="1"/>
          </p:cNvSpPr>
          <p:nvPr>
            <p:ph idx="1"/>
          </p:nvPr>
        </p:nvSpPr>
        <p:spPr>
          <a:xfrm>
            <a:off x="533400" y="838200"/>
            <a:ext cx="8229600" cy="5638800"/>
          </a:xfrm>
        </p:spPr>
        <p:txBody>
          <a:bodyPr>
            <a:normAutofit fontScale="70000" lnSpcReduction="20000"/>
          </a:bodyPr>
          <a:lstStyle/>
          <a:p>
            <a:pPr marL="0" indent="0">
              <a:spcBef>
                <a:spcPts val="0"/>
              </a:spcBef>
              <a:buNone/>
            </a:pPr>
            <a:r>
              <a:rPr lang="en-US" b="1" dirty="0" smtClean="0">
                <a:effectLst/>
                <a:latin typeface="Times New Roman"/>
                <a:ea typeface="SimSun"/>
              </a:rPr>
              <a:t> </a:t>
            </a:r>
            <a:endParaRPr lang="en-US" dirty="0" smtClean="0">
              <a:effectLst/>
              <a:latin typeface="Times New Roman"/>
              <a:ea typeface="SimSun"/>
            </a:endParaRPr>
          </a:p>
          <a:p>
            <a:pPr>
              <a:spcBef>
                <a:spcPts val="0"/>
              </a:spcBef>
              <a:tabLst>
                <a:tab pos="457200" algn="l"/>
              </a:tabLst>
            </a:pPr>
            <a:r>
              <a:rPr lang="en-US" dirty="0" smtClean="0">
                <a:effectLst/>
                <a:latin typeface="Times New Roman"/>
                <a:ea typeface="SimSun"/>
              </a:rPr>
              <a:t>I believe that the students take advantage of the information/time I offer in order to gain the greatest engineering training possible. </a:t>
            </a:r>
            <a:br>
              <a:rPr lang="en-US" dirty="0" smtClean="0">
                <a:effectLst/>
                <a:latin typeface="Times New Roman"/>
                <a:ea typeface="SimSun"/>
              </a:rPr>
            </a:br>
            <a:r>
              <a:rPr lang="en-US" b="1" dirty="0" smtClean="0">
                <a:solidFill>
                  <a:srgbClr val="FFFF00"/>
                </a:solidFill>
                <a:effectLst/>
                <a:latin typeface="Times New Roman"/>
                <a:ea typeface="SimSun"/>
              </a:rPr>
              <a:t>Rank = 3.3</a:t>
            </a:r>
            <a:endParaRPr lang="en-US" dirty="0" smtClean="0">
              <a:solidFill>
                <a:srgbClr val="FFFF00"/>
              </a:solidFill>
              <a:effectLst/>
              <a:latin typeface="Times New Roman"/>
              <a:ea typeface="SimSun"/>
            </a:endParaRPr>
          </a:p>
          <a:p>
            <a:pPr>
              <a:spcBef>
                <a:spcPts val="0"/>
              </a:spcBef>
              <a:tabLst>
                <a:tab pos="457200" algn="l"/>
              </a:tabLst>
            </a:pPr>
            <a:r>
              <a:rPr lang="en-US" dirty="0" smtClean="0">
                <a:effectLst/>
                <a:latin typeface="Times New Roman"/>
                <a:ea typeface="SimSun"/>
              </a:rPr>
              <a:t>I believe that the training officers could effectively combine teaching and </a:t>
            </a:r>
            <a:r>
              <a:rPr lang="en-US" dirty="0" err="1" smtClean="0">
                <a:effectLst/>
                <a:latin typeface="Times New Roman"/>
                <a:ea typeface="SimSun"/>
              </a:rPr>
              <a:t>watchstanding</a:t>
            </a:r>
            <a:r>
              <a:rPr lang="en-US" dirty="0" smtClean="0">
                <a:effectLst/>
                <a:latin typeface="Times New Roman"/>
                <a:ea typeface="SimSun"/>
              </a:rPr>
              <a:t> duties in the present </a:t>
            </a:r>
            <a:r>
              <a:rPr lang="en-US" dirty="0" err="1" smtClean="0">
                <a:effectLst/>
                <a:latin typeface="Times New Roman"/>
                <a:ea typeface="SimSun"/>
              </a:rPr>
              <a:t>engineroom</a:t>
            </a:r>
            <a:r>
              <a:rPr lang="en-US" dirty="0" smtClean="0">
                <a:effectLst/>
                <a:latin typeface="Times New Roman"/>
                <a:ea typeface="SimSun"/>
              </a:rPr>
              <a:t> situation. </a:t>
            </a:r>
            <a:br>
              <a:rPr lang="en-US" dirty="0" smtClean="0">
                <a:effectLst/>
                <a:latin typeface="Times New Roman"/>
                <a:ea typeface="SimSun"/>
              </a:rPr>
            </a:br>
            <a:r>
              <a:rPr lang="en-US" b="1" u="sng" dirty="0" smtClean="0">
                <a:solidFill>
                  <a:srgbClr val="FF0000"/>
                </a:solidFill>
                <a:effectLst/>
                <a:latin typeface="Times New Roman"/>
                <a:ea typeface="SimSun"/>
              </a:rPr>
              <a:t>Rank = 4.7</a:t>
            </a:r>
            <a:endParaRPr lang="en-US" u="sng" dirty="0" smtClean="0">
              <a:solidFill>
                <a:srgbClr val="FF0000"/>
              </a:solidFill>
              <a:effectLst/>
              <a:latin typeface="Times New Roman"/>
              <a:ea typeface="SimSun"/>
            </a:endParaRPr>
          </a:p>
          <a:p>
            <a:pPr>
              <a:spcBef>
                <a:spcPts val="0"/>
              </a:spcBef>
              <a:tabLst>
                <a:tab pos="457200" algn="l"/>
              </a:tabLst>
            </a:pPr>
            <a:r>
              <a:rPr lang="en-US" dirty="0" smtClean="0">
                <a:effectLst/>
                <a:latin typeface="Times New Roman"/>
                <a:ea typeface="SimSun"/>
              </a:rPr>
              <a:t>I believe that the training officers are available to students in the </a:t>
            </a:r>
            <a:r>
              <a:rPr lang="en-US" dirty="0" err="1" smtClean="0">
                <a:effectLst/>
                <a:latin typeface="Times New Roman"/>
                <a:ea typeface="SimSun"/>
              </a:rPr>
              <a:t>engineroom</a:t>
            </a:r>
            <a:r>
              <a:rPr lang="en-US" dirty="0" smtClean="0">
                <a:effectLst/>
                <a:latin typeface="Times New Roman"/>
                <a:ea typeface="SimSun"/>
              </a:rPr>
              <a:t>/engineering spaces an adequate amount of time to assist student learning of systems/operation. </a:t>
            </a:r>
            <a:br>
              <a:rPr lang="en-US" dirty="0" smtClean="0">
                <a:effectLst/>
                <a:latin typeface="Times New Roman"/>
                <a:ea typeface="SimSun"/>
              </a:rPr>
            </a:br>
            <a:r>
              <a:rPr lang="en-US" b="1" dirty="0" smtClean="0">
                <a:solidFill>
                  <a:srgbClr val="FFFF00"/>
                </a:solidFill>
                <a:effectLst/>
                <a:latin typeface="Times New Roman"/>
                <a:ea typeface="SimSun"/>
              </a:rPr>
              <a:t>Rank = 1.8</a:t>
            </a:r>
            <a:endParaRPr lang="en-US" dirty="0" smtClean="0">
              <a:solidFill>
                <a:srgbClr val="FFFF00"/>
              </a:solidFill>
              <a:effectLst/>
              <a:latin typeface="Times New Roman"/>
              <a:ea typeface="SimSun"/>
            </a:endParaRPr>
          </a:p>
          <a:p>
            <a:pPr>
              <a:spcBef>
                <a:spcPts val="0"/>
              </a:spcBef>
              <a:tabLst>
                <a:tab pos="457200" algn="l"/>
              </a:tabLst>
            </a:pPr>
            <a:r>
              <a:rPr lang="en-US" dirty="0" smtClean="0">
                <a:effectLst/>
                <a:latin typeface="Times New Roman"/>
                <a:ea typeface="SimSun"/>
              </a:rPr>
              <a:t>I believe that the training officers on the ship could effectively combine STCW competency training/testing and </a:t>
            </a:r>
            <a:r>
              <a:rPr lang="en-US" dirty="0" err="1" smtClean="0">
                <a:effectLst/>
                <a:latin typeface="Times New Roman"/>
                <a:ea typeface="SimSun"/>
              </a:rPr>
              <a:t>watchstanding</a:t>
            </a:r>
            <a:r>
              <a:rPr lang="en-US" dirty="0" smtClean="0">
                <a:effectLst/>
                <a:latin typeface="Times New Roman"/>
                <a:ea typeface="SimSun"/>
              </a:rPr>
              <a:t> duties in the present </a:t>
            </a:r>
            <a:r>
              <a:rPr lang="en-US" dirty="0" err="1" smtClean="0">
                <a:effectLst/>
                <a:latin typeface="Times New Roman"/>
                <a:ea typeface="SimSun"/>
              </a:rPr>
              <a:t>engineroom</a:t>
            </a:r>
            <a:r>
              <a:rPr lang="en-US" dirty="0" smtClean="0">
                <a:effectLst/>
                <a:latin typeface="Times New Roman"/>
                <a:ea typeface="SimSun"/>
              </a:rPr>
              <a:t> situation. </a:t>
            </a:r>
            <a:br>
              <a:rPr lang="en-US" dirty="0" smtClean="0">
                <a:effectLst/>
                <a:latin typeface="Times New Roman"/>
                <a:ea typeface="SimSun"/>
              </a:rPr>
            </a:br>
            <a:r>
              <a:rPr lang="en-US" b="1" dirty="0" smtClean="0">
                <a:solidFill>
                  <a:srgbClr val="FFFF00"/>
                </a:solidFill>
                <a:effectLst/>
                <a:latin typeface="Times New Roman"/>
                <a:ea typeface="SimSun"/>
              </a:rPr>
              <a:t>Rank = 4.1</a:t>
            </a:r>
            <a:endParaRPr lang="en-US" dirty="0" smtClean="0">
              <a:solidFill>
                <a:srgbClr val="FFFF00"/>
              </a:solidFill>
              <a:effectLst/>
              <a:latin typeface="Times New Roman"/>
              <a:ea typeface="SimSun"/>
            </a:endParaRPr>
          </a:p>
          <a:p>
            <a:pPr>
              <a:spcBef>
                <a:spcPts val="0"/>
              </a:spcBef>
              <a:tabLst>
                <a:tab pos="457200" algn="l"/>
              </a:tabLst>
            </a:pPr>
            <a:r>
              <a:rPr lang="en-US" dirty="0" smtClean="0">
                <a:effectLst/>
                <a:latin typeface="Times New Roman"/>
                <a:ea typeface="SimSun"/>
              </a:rPr>
              <a:t>I believe that the regimental officers make the best use of the students’ available port time to expand students’ educational opportunities during ship port stops on the training cruise.</a:t>
            </a:r>
            <a:br>
              <a:rPr lang="en-US" dirty="0" smtClean="0">
                <a:effectLst/>
                <a:latin typeface="Times New Roman"/>
                <a:ea typeface="SimSun"/>
              </a:rPr>
            </a:br>
            <a:r>
              <a:rPr lang="en-US" b="1" u="sng" dirty="0" smtClean="0">
                <a:solidFill>
                  <a:srgbClr val="FF0000"/>
                </a:solidFill>
                <a:effectLst/>
                <a:latin typeface="Times New Roman"/>
                <a:ea typeface="SimSun"/>
              </a:rPr>
              <a:t>Rank = 4.3</a:t>
            </a:r>
            <a:endParaRPr lang="en-US" u="sng" dirty="0" smtClean="0">
              <a:solidFill>
                <a:srgbClr val="FF0000"/>
              </a:solidFill>
              <a:effectLst/>
              <a:latin typeface="Times New Roman"/>
              <a:ea typeface="SimSun"/>
            </a:endParaRPr>
          </a:p>
          <a:p>
            <a:endParaRPr lang="en-US" dirty="0"/>
          </a:p>
        </p:txBody>
      </p:sp>
    </p:spTree>
    <p:extLst>
      <p:ext uri="{BB962C8B-B14F-4D97-AF65-F5344CB8AC3E}">
        <p14:creationId xmlns:p14="http://schemas.microsoft.com/office/powerpoint/2010/main" val="382166745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488" y="638175"/>
            <a:ext cx="7439025" cy="558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805523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Hands On Training</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600" y="1676400"/>
            <a:ext cx="6553200" cy="4914900"/>
          </a:xfrm>
        </p:spPr>
      </p:pic>
    </p:spTree>
    <p:extLst>
      <p:ext uri="{BB962C8B-B14F-4D97-AF65-F5344CB8AC3E}">
        <p14:creationId xmlns:p14="http://schemas.microsoft.com/office/powerpoint/2010/main" val="55616828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791200"/>
          </a:xfrm>
        </p:spPr>
        <p:txBody>
          <a:bodyPr>
            <a:normAutofit fontScale="92500" lnSpcReduction="10000"/>
          </a:bodyPr>
          <a:lstStyle/>
          <a:p>
            <a:pPr marL="0" marR="0" algn="just">
              <a:spcBef>
                <a:spcPts val="0"/>
              </a:spcBef>
              <a:spcAft>
                <a:spcPts val="0"/>
              </a:spcAft>
            </a:pPr>
            <a:r>
              <a:rPr lang="en-US" dirty="0" smtClean="0">
                <a:effectLst/>
                <a:latin typeface="Times New Roman"/>
                <a:ea typeface="SimSun"/>
              </a:rPr>
              <a:t>This category investigates the trainers’ views of the cadets efforts, as well as the trainers’ views on training in the current training ship engine spaces.</a:t>
            </a:r>
          </a:p>
          <a:p>
            <a:pPr marL="0" marR="0" algn="just">
              <a:spcBef>
                <a:spcPts val="0"/>
              </a:spcBef>
              <a:spcAft>
                <a:spcPts val="0"/>
              </a:spcAft>
            </a:pPr>
            <a:r>
              <a:rPr lang="en-US" dirty="0">
                <a:solidFill>
                  <a:srgbClr val="FFFF00"/>
                </a:solidFill>
                <a:latin typeface="Times New Roman"/>
                <a:ea typeface="SimSun"/>
              </a:rPr>
              <a:t>T</a:t>
            </a:r>
            <a:r>
              <a:rPr lang="en-US" dirty="0" smtClean="0">
                <a:solidFill>
                  <a:srgbClr val="FFFF00"/>
                </a:solidFill>
                <a:effectLst/>
                <a:latin typeface="Times New Roman"/>
                <a:ea typeface="SimSun"/>
              </a:rPr>
              <a:t>he trainers “strongly agree/agree” that this provides an adequate amount of contact time with the students in the engine spaces.  </a:t>
            </a:r>
            <a:r>
              <a:rPr lang="en-US" dirty="0" smtClean="0">
                <a:effectLst/>
                <a:latin typeface="Times New Roman"/>
                <a:ea typeface="SimSun"/>
              </a:rPr>
              <a:t>Cadets are encouraged to come to the engineering spaces for additional training or informal instruction.  </a:t>
            </a:r>
          </a:p>
          <a:p>
            <a:pPr marL="0" marR="0" algn="just">
              <a:spcBef>
                <a:spcPts val="0"/>
              </a:spcBef>
              <a:spcAft>
                <a:spcPts val="0"/>
              </a:spcAft>
            </a:pPr>
            <a:r>
              <a:rPr lang="en-US" dirty="0" smtClean="0">
                <a:solidFill>
                  <a:srgbClr val="FFFF00"/>
                </a:solidFill>
                <a:effectLst/>
                <a:latin typeface="Times New Roman"/>
                <a:ea typeface="SimSun"/>
              </a:rPr>
              <a:t>The trainers “somewhat agree” that the cadets take advantage of the time offered to do this, though attendance during the beginning of the cruise is typically light, and picks up significantly during the final weeks of cruise.</a:t>
            </a:r>
            <a:endParaRPr lang="en-US" dirty="0">
              <a:solidFill>
                <a:srgbClr val="FFFF00"/>
              </a:solidFill>
            </a:endParaRPr>
          </a:p>
        </p:txBody>
      </p:sp>
    </p:spTree>
    <p:extLst>
      <p:ext uri="{BB962C8B-B14F-4D97-AF65-F5344CB8AC3E}">
        <p14:creationId xmlns:p14="http://schemas.microsoft.com/office/powerpoint/2010/main" val="333042387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Freshman Cadet Training</a:t>
            </a:r>
            <a:endParaRPr lang="en-US" dirty="0">
              <a:solidFill>
                <a:srgbClr val="FFFF00"/>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352426" y="2238375"/>
            <a:ext cx="5105400" cy="382905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3124200"/>
            <a:ext cx="4724400" cy="3543300"/>
          </a:xfrm>
          <a:prstGeom prst="rect">
            <a:avLst/>
          </a:prstGeom>
        </p:spPr>
      </p:pic>
    </p:spTree>
    <p:extLst>
      <p:ext uri="{BB962C8B-B14F-4D97-AF65-F5344CB8AC3E}">
        <p14:creationId xmlns:p14="http://schemas.microsoft.com/office/powerpoint/2010/main" val="34674532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FFFF00"/>
                </a:solidFill>
              </a:rPr>
              <a:t>All of the competencies fall into one of four categories:</a:t>
            </a:r>
            <a:endParaRPr lang="en-US" dirty="0"/>
          </a:p>
        </p:txBody>
      </p:sp>
      <p:sp>
        <p:nvSpPr>
          <p:cNvPr id="3" name="Content Placeholder 2"/>
          <p:cNvSpPr>
            <a:spLocks noGrp="1"/>
          </p:cNvSpPr>
          <p:nvPr>
            <p:ph idx="1"/>
          </p:nvPr>
        </p:nvSpPr>
        <p:spPr/>
        <p:txBody>
          <a:bodyPr/>
          <a:lstStyle/>
          <a:p>
            <a:pPr marL="400050" lvl="0" indent="-400050">
              <a:buNone/>
            </a:pPr>
            <a:r>
              <a:rPr lang="en-US" dirty="0" smtClean="0"/>
              <a:t>2. Safe </a:t>
            </a:r>
            <a:r>
              <a:rPr lang="en-US" dirty="0"/>
              <a:t>working practices </a:t>
            </a:r>
            <a:r>
              <a:rPr lang="en-US" dirty="0" smtClean="0"/>
              <a:t>which </a:t>
            </a:r>
            <a:r>
              <a:rPr lang="en-US" dirty="0"/>
              <a:t>includes a knowledge of environmental protection procedures</a:t>
            </a:r>
          </a:p>
          <a:p>
            <a:pPr algn="ctr"/>
            <a:endParaRPr lang="en-US" dirty="0"/>
          </a:p>
        </p:txBody>
      </p:sp>
      <p:pic>
        <p:nvPicPr>
          <p:cNvPr id="2050" name="Picture 2" descr="C:\Users\laurie.flood\Documents\Cruise\Cruise 2014 Photos\Maritme ed pics cell phone\33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4200" y="2743200"/>
            <a:ext cx="297180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2596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6096000"/>
          </a:xfrm>
        </p:spPr>
        <p:txBody>
          <a:bodyPr>
            <a:normAutofit fontScale="70000" lnSpcReduction="20000"/>
          </a:bodyPr>
          <a:lstStyle/>
          <a:p>
            <a:pPr marL="0" marR="0" indent="0" algn="just">
              <a:spcBef>
                <a:spcPts val="0"/>
              </a:spcBef>
              <a:spcAft>
                <a:spcPts val="0"/>
              </a:spcAft>
              <a:buNone/>
            </a:pPr>
            <a:r>
              <a:rPr lang="en-US" dirty="0" smtClean="0">
                <a:effectLst/>
                <a:latin typeface="Times New Roman"/>
                <a:ea typeface="SimSun"/>
              </a:rPr>
              <a:t> </a:t>
            </a:r>
            <a:endParaRPr lang="en-US" sz="3400" dirty="0" smtClean="0">
              <a:effectLst/>
              <a:latin typeface="Times New Roman"/>
              <a:ea typeface="SimSun"/>
            </a:endParaRPr>
          </a:p>
          <a:p>
            <a:pPr marL="0" marR="0" algn="just">
              <a:spcBef>
                <a:spcPts val="0"/>
              </a:spcBef>
              <a:spcAft>
                <a:spcPts val="0"/>
              </a:spcAft>
            </a:pPr>
            <a:r>
              <a:rPr lang="en-US" sz="3800" dirty="0" smtClean="0">
                <a:solidFill>
                  <a:srgbClr val="FFFF00"/>
                </a:solidFill>
                <a:effectLst/>
                <a:latin typeface="Times New Roman"/>
                <a:ea typeface="SimSun"/>
              </a:rPr>
              <a:t>Training officers “disagree/strongly disagree” that effective lecturing/large group instruction could happen on watch.  </a:t>
            </a:r>
            <a:r>
              <a:rPr lang="en-US" sz="3800" dirty="0" smtClean="0">
                <a:effectLst/>
                <a:latin typeface="Times New Roman"/>
                <a:ea typeface="SimSun"/>
              </a:rPr>
              <a:t>Firstly, watch is a designated job in itself and attention from </a:t>
            </a:r>
            <a:r>
              <a:rPr lang="en-US" sz="3800" dirty="0" err="1" smtClean="0">
                <a:effectLst/>
                <a:latin typeface="Times New Roman"/>
                <a:ea typeface="SimSun"/>
              </a:rPr>
              <a:t>watchstanding</a:t>
            </a:r>
            <a:r>
              <a:rPr lang="en-US" sz="3800" dirty="0" smtClean="0">
                <a:effectLst/>
                <a:latin typeface="Times New Roman"/>
                <a:ea typeface="SimSun"/>
              </a:rPr>
              <a:t> tasks should not be taken for non </a:t>
            </a:r>
            <a:r>
              <a:rPr lang="en-US" sz="3800" dirty="0" err="1" smtClean="0">
                <a:effectLst/>
                <a:latin typeface="Times New Roman"/>
                <a:ea typeface="SimSun"/>
              </a:rPr>
              <a:t>watchstanding</a:t>
            </a:r>
            <a:r>
              <a:rPr lang="en-US" sz="3800" dirty="0" smtClean="0">
                <a:effectLst/>
                <a:latin typeface="Times New Roman"/>
                <a:ea typeface="SimSun"/>
              </a:rPr>
              <a:t> activities.  This is not to say that watch engineers do not instruct cadets, but their instruction is to cadets that are also on watch, not in a training rotation.  </a:t>
            </a:r>
          </a:p>
          <a:p>
            <a:pPr marL="0" marR="0" algn="just">
              <a:spcBef>
                <a:spcPts val="0"/>
              </a:spcBef>
              <a:spcAft>
                <a:spcPts val="0"/>
              </a:spcAft>
            </a:pPr>
            <a:r>
              <a:rPr lang="en-US" sz="3800" dirty="0" err="1" smtClean="0">
                <a:effectLst/>
                <a:latin typeface="Times New Roman"/>
                <a:ea typeface="SimSun"/>
              </a:rPr>
              <a:t>Watchstanding</a:t>
            </a:r>
            <a:r>
              <a:rPr lang="en-US" sz="3800" dirty="0" smtClean="0">
                <a:effectLst/>
                <a:latin typeface="Times New Roman"/>
                <a:ea typeface="SimSun"/>
              </a:rPr>
              <a:t> cadets shadowing </a:t>
            </a:r>
            <a:r>
              <a:rPr lang="en-US" sz="3800" dirty="0" err="1" smtClean="0">
                <a:effectLst/>
                <a:latin typeface="Times New Roman"/>
                <a:ea typeface="SimSun"/>
              </a:rPr>
              <a:t>watchstanding</a:t>
            </a:r>
            <a:r>
              <a:rPr lang="en-US" sz="3800" dirty="0" smtClean="0">
                <a:effectLst/>
                <a:latin typeface="Times New Roman"/>
                <a:ea typeface="SimSun"/>
              </a:rPr>
              <a:t> officers reinforces proper </a:t>
            </a:r>
            <a:r>
              <a:rPr lang="en-US" sz="3800" dirty="0" err="1" smtClean="0">
                <a:effectLst/>
                <a:latin typeface="Times New Roman"/>
                <a:ea typeface="SimSun"/>
              </a:rPr>
              <a:t>watchstanding</a:t>
            </a:r>
            <a:r>
              <a:rPr lang="en-US" sz="3800" dirty="0" smtClean="0">
                <a:effectLst/>
                <a:latin typeface="Times New Roman"/>
                <a:ea typeface="SimSun"/>
              </a:rPr>
              <a:t> techniques and responsibilities.  </a:t>
            </a:r>
          </a:p>
          <a:p>
            <a:pPr marL="0" marR="0" algn="just">
              <a:spcBef>
                <a:spcPts val="0"/>
              </a:spcBef>
              <a:spcAft>
                <a:spcPts val="0"/>
              </a:spcAft>
            </a:pPr>
            <a:r>
              <a:rPr lang="en-US" sz="3800" dirty="0" smtClean="0">
                <a:effectLst/>
                <a:latin typeface="Times New Roman"/>
                <a:ea typeface="SimSun"/>
              </a:rPr>
              <a:t>For similar reasons </a:t>
            </a:r>
            <a:r>
              <a:rPr lang="en-US" sz="3800" dirty="0" smtClean="0">
                <a:solidFill>
                  <a:srgbClr val="FFFF00"/>
                </a:solidFill>
                <a:effectLst/>
                <a:latin typeface="Times New Roman"/>
                <a:ea typeface="SimSun"/>
              </a:rPr>
              <a:t>training officers “disagree/strongly disagree” that cadet STCW competency training/testing should be combined with </a:t>
            </a:r>
            <a:r>
              <a:rPr lang="en-US" sz="3800" dirty="0" err="1" smtClean="0">
                <a:solidFill>
                  <a:srgbClr val="FFFF00"/>
                </a:solidFill>
                <a:effectLst/>
                <a:latin typeface="Times New Roman"/>
                <a:ea typeface="SimSun"/>
              </a:rPr>
              <a:t>watchstanding</a:t>
            </a:r>
            <a:r>
              <a:rPr lang="en-US" sz="3800" dirty="0" smtClean="0">
                <a:solidFill>
                  <a:srgbClr val="FFFF00"/>
                </a:solidFill>
                <a:effectLst/>
                <a:latin typeface="Times New Roman"/>
                <a:ea typeface="SimSun"/>
              </a:rPr>
              <a:t> duties.  </a:t>
            </a:r>
            <a:r>
              <a:rPr lang="en-US" sz="3800" i="1" dirty="0" smtClean="0">
                <a:solidFill>
                  <a:srgbClr val="FFFF00"/>
                </a:solidFill>
                <a:effectLst/>
                <a:latin typeface="Times New Roman"/>
                <a:ea typeface="SimSun"/>
              </a:rPr>
              <a:t>The importance of proper </a:t>
            </a:r>
            <a:r>
              <a:rPr lang="en-US" sz="3800" i="1" dirty="0" err="1" smtClean="0">
                <a:solidFill>
                  <a:srgbClr val="FFFF00"/>
                </a:solidFill>
                <a:effectLst/>
                <a:latin typeface="Times New Roman"/>
                <a:ea typeface="SimSun"/>
              </a:rPr>
              <a:t>watchstanding</a:t>
            </a:r>
            <a:r>
              <a:rPr lang="en-US" sz="3800" i="1" dirty="0" smtClean="0">
                <a:solidFill>
                  <a:srgbClr val="FFFF00"/>
                </a:solidFill>
                <a:effectLst/>
                <a:latin typeface="Times New Roman"/>
                <a:ea typeface="SimSun"/>
              </a:rPr>
              <a:t> can not be passed to the students if the watch engineers are multi-tasking and having their attention taken away from their primary tasks.</a:t>
            </a:r>
          </a:p>
        </p:txBody>
      </p:sp>
    </p:spTree>
    <p:extLst>
      <p:ext uri="{BB962C8B-B14F-4D97-AF65-F5344CB8AC3E}">
        <p14:creationId xmlns:p14="http://schemas.microsoft.com/office/powerpoint/2010/main" val="137112541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542" t="11029" r="10399" b="11765"/>
          <a:stretch/>
        </p:blipFill>
        <p:spPr bwMode="auto">
          <a:xfrm>
            <a:off x="609600" y="2209800"/>
            <a:ext cx="79248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825096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r>
              <a:rPr lang="en-US" b="1" dirty="0" smtClean="0">
                <a:effectLst/>
                <a:latin typeface="Times New Roman"/>
                <a:ea typeface="SimSun"/>
              </a:rPr>
              <a:t/>
            </a:r>
            <a:br>
              <a:rPr lang="en-US" b="1" dirty="0" smtClean="0">
                <a:effectLst/>
                <a:latin typeface="Times New Roman"/>
                <a:ea typeface="SimSun"/>
              </a:rPr>
            </a:br>
            <a:r>
              <a:rPr lang="en-US" b="1" dirty="0" smtClean="0">
                <a:solidFill>
                  <a:srgbClr val="FFFF00"/>
                </a:solidFill>
                <a:effectLst/>
                <a:latin typeface="Times New Roman"/>
                <a:ea typeface="SimSun"/>
              </a:rPr>
              <a:t>Overall Experience</a:t>
            </a:r>
            <a:r>
              <a:rPr lang="en-US" dirty="0" smtClean="0">
                <a:effectLst/>
                <a:latin typeface="Times New Roman"/>
                <a:ea typeface="SimSun"/>
              </a:rPr>
              <a:t/>
            </a:r>
            <a:br>
              <a:rPr lang="en-US" dirty="0" smtClean="0">
                <a:effectLst/>
                <a:latin typeface="Times New Roman"/>
                <a:ea typeface="SimSun"/>
              </a:rPr>
            </a:br>
            <a:endParaRPr lang="en-US" dirty="0"/>
          </a:p>
        </p:txBody>
      </p:sp>
      <p:sp>
        <p:nvSpPr>
          <p:cNvPr id="3" name="Content Placeholder 2"/>
          <p:cNvSpPr>
            <a:spLocks noGrp="1"/>
          </p:cNvSpPr>
          <p:nvPr>
            <p:ph idx="1"/>
          </p:nvPr>
        </p:nvSpPr>
        <p:spPr/>
        <p:txBody>
          <a:bodyPr>
            <a:normAutofit fontScale="70000" lnSpcReduction="20000"/>
          </a:bodyPr>
          <a:lstStyle/>
          <a:p>
            <a:pPr marL="0" marR="0" indent="0">
              <a:spcBef>
                <a:spcPts val="0"/>
              </a:spcBef>
              <a:spcAft>
                <a:spcPts val="0"/>
              </a:spcAft>
              <a:buNone/>
            </a:pPr>
            <a:r>
              <a:rPr lang="en-US" b="1" dirty="0" smtClean="0">
                <a:effectLst/>
                <a:latin typeface="Times New Roman"/>
                <a:ea typeface="SimSun"/>
              </a:rPr>
              <a:t> </a:t>
            </a:r>
            <a:endParaRPr lang="en-US" dirty="0" smtClean="0">
              <a:effectLst/>
              <a:latin typeface="Times New Roman"/>
              <a:ea typeface="SimSun"/>
            </a:endParaRPr>
          </a:p>
          <a:p>
            <a:pPr lvl="0">
              <a:spcBef>
                <a:spcPts val="0"/>
              </a:spcBef>
              <a:buFont typeface="Symbol"/>
              <a:buChar char=""/>
              <a:tabLst>
                <a:tab pos="457200" algn="l"/>
              </a:tabLst>
            </a:pPr>
            <a:r>
              <a:rPr lang="en-US" dirty="0" smtClean="0">
                <a:effectLst/>
                <a:latin typeface="Times New Roman"/>
                <a:ea typeface="SimSun"/>
              </a:rPr>
              <a:t>I believe that this training event is unique in that it provides students technical education as well as opportunities to travel and experience other cultures. </a:t>
            </a:r>
            <a:br>
              <a:rPr lang="en-US" dirty="0" smtClean="0">
                <a:effectLst/>
                <a:latin typeface="Times New Roman"/>
                <a:ea typeface="SimSun"/>
              </a:rPr>
            </a:br>
            <a:r>
              <a:rPr lang="en-US" b="1" dirty="0" smtClean="0">
                <a:solidFill>
                  <a:srgbClr val="FFFF00"/>
                </a:solidFill>
                <a:effectLst/>
                <a:latin typeface="Times New Roman"/>
                <a:ea typeface="SimSun"/>
              </a:rPr>
              <a:t>Rank = 1.3</a:t>
            </a:r>
            <a:endParaRPr lang="en-US" dirty="0" smtClean="0">
              <a:solidFill>
                <a:srgbClr val="FFFF00"/>
              </a:solidFill>
              <a:effectLst/>
              <a:latin typeface="Times New Roman"/>
              <a:ea typeface="SimSun"/>
            </a:endParaRPr>
          </a:p>
          <a:p>
            <a:pPr lvl="0">
              <a:spcBef>
                <a:spcPts val="0"/>
              </a:spcBef>
              <a:buFont typeface="Symbol"/>
              <a:buChar char=""/>
              <a:tabLst>
                <a:tab pos="457200" algn="l"/>
              </a:tabLst>
            </a:pPr>
            <a:r>
              <a:rPr lang="en-US" dirty="0" smtClean="0">
                <a:effectLst/>
                <a:latin typeface="Times New Roman"/>
                <a:ea typeface="SimSun"/>
              </a:rPr>
              <a:t>I believe that I am in possession of the materials and resources I need to successfully provide training to cruising students. </a:t>
            </a:r>
            <a:br>
              <a:rPr lang="en-US" dirty="0" smtClean="0">
                <a:effectLst/>
                <a:latin typeface="Times New Roman"/>
                <a:ea typeface="SimSun"/>
              </a:rPr>
            </a:br>
            <a:r>
              <a:rPr lang="en-US" b="1" dirty="0" smtClean="0">
                <a:solidFill>
                  <a:srgbClr val="FFFF00"/>
                </a:solidFill>
                <a:effectLst/>
                <a:latin typeface="Times New Roman"/>
                <a:ea typeface="SimSun"/>
              </a:rPr>
              <a:t>Rank = 2.7</a:t>
            </a:r>
            <a:endParaRPr lang="en-US" dirty="0" smtClean="0">
              <a:solidFill>
                <a:srgbClr val="FFFF00"/>
              </a:solidFill>
              <a:effectLst/>
              <a:latin typeface="Times New Roman"/>
              <a:ea typeface="SimSun"/>
            </a:endParaRPr>
          </a:p>
          <a:p>
            <a:pPr lvl="0">
              <a:spcBef>
                <a:spcPts val="0"/>
              </a:spcBef>
              <a:buFont typeface="Symbol"/>
              <a:buChar char=""/>
              <a:tabLst>
                <a:tab pos="457200" algn="l"/>
              </a:tabLst>
            </a:pPr>
            <a:r>
              <a:rPr lang="en-US" dirty="0" smtClean="0">
                <a:effectLst/>
                <a:latin typeface="Times New Roman"/>
                <a:ea typeface="SimSun"/>
              </a:rPr>
              <a:t>I believe that the training cruise is a valuable requirement of the unlimited license track students at MMA. </a:t>
            </a:r>
            <a:br>
              <a:rPr lang="en-US" dirty="0" smtClean="0">
                <a:effectLst/>
                <a:latin typeface="Times New Roman"/>
                <a:ea typeface="SimSun"/>
              </a:rPr>
            </a:br>
            <a:r>
              <a:rPr lang="en-US" b="1" dirty="0" smtClean="0">
                <a:solidFill>
                  <a:srgbClr val="FFFF00"/>
                </a:solidFill>
                <a:effectLst/>
                <a:latin typeface="Times New Roman"/>
                <a:ea typeface="SimSun"/>
              </a:rPr>
              <a:t>Rank = 1.3</a:t>
            </a:r>
            <a:endParaRPr lang="en-US" dirty="0" smtClean="0">
              <a:solidFill>
                <a:srgbClr val="FFFF00"/>
              </a:solidFill>
              <a:effectLst/>
              <a:latin typeface="Times New Roman"/>
              <a:ea typeface="SimSun"/>
            </a:endParaRPr>
          </a:p>
          <a:p>
            <a:pPr lvl="0">
              <a:spcBef>
                <a:spcPts val="0"/>
              </a:spcBef>
              <a:buFont typeface="Symbol"/>
              <a:buChar char=""/>
              <a:tabLst>
                <a:tab pos="457200" algn="l"/>
              </a:tabLst>
            </a:pPr>
            <a:r>
              <a:rPr lang="en-US" dirty="0" smtClean="0">
                <a:effectLst/>
                <a:latin typeface="Times New Roman"/>
                <a:ea typeface="SimSun"/>
              </a:rPr>
              <a:t>I believe that not all training is classroom/hands on.  There is a value added aspect in providing leisure time activities as these are an integral part of today’s maritime industry. </a:t>
            </a:r>
            <a:br>
              <a:rPr lang="en-US" dirty="0" smtClean="0">
                <a:effectLst/>
                <a:latin typeface="Times New Roman"/>
                <a:ea typeface="SimSun"/>
              </a:rPr>
            </a:br>
            <a:r>
              <a:rPr lang="en-US" b="1" dirty="0" smtClean="0">
                <a:solidFill>
                  <a:srgbClr val="FFFF00"/>
                </a:solidFill>
                <a:effectLst/>
                <a:latin typeface="Times New Roman"/>
                <a:ea typeface="SimSun"/>
              </a:rPr>
              <a:t>Rank = 1.9</a:t>
            </a:r>
            <a:endParaRPr lang="en-US" dirty="0" smtClean="0">
              <a:solidFill>
                <a:srgbClr val="FFFF00"/>
              </a:solidFill>
              <a:effectLst/>
              <a:latin typeface="Times New Roman"/>
              <a:ea typeface="SimSun"/>
            </a:endParaRPr>
          </a:p>
          <a:p>
            <a:endParaRPr lang="en-US" dirty="0"/>
          </a:p>
        </p:txBody>
      </p:sp>
    </p:spTree>
    <p:extLst>
      <p:ext uri="{BB962C8B-B14F-4D97-AF65-F5344CB8AC3E}">
        <p14:creationId xmlns:p14="http://schemas.microsoft.com/office/powerpoint/2010/main" val="72810814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Cadet Exposure to the World</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311401" y="2082800"/>
            <a:ext cx="5283199" cy="39624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754091" y="4572000"/>
            <a:ext cx="2438400" cy="18288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4630882"/>
            <a:ext cx="2743200" cy="20574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1" y="2286000"/>
            <a:ext cx="2743200" cy="20574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19636" y="2209800"/>
            <a:ext cx="1868056" cy="1401042"/>
          </a:xfrm>
          <a:prstGeom prst="rect">
            <a:avLst/>
          </a:prstGeom>
        </p:spPr>
      </p:pic>
    </p:spTree>
    <p:extLst>
      <p:ext uri="{BB962C8B-B14F-4D97-AF65-F5344CB8AC3E}">
        <p14:creationId xmlns:p14="http://schemas.microsoft.com/office/powerpoint/2010/main" val="131509450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31618"/>
            <a:ext cx="8229600" cy="1143000"/>
          </a:xfrm>
        </p:spPr>
        <p:txBody>
          <a:bodyPr/>
          <a:lstStyle/>
          <a:p>
            <a:r>
              <a:rPr lang="en-US" dirty="0" smtClean="0">
                <a:solidFill>
                  <a:srgbClr val="FFFF00"/>
                </a:solidFill>
              </a:rPr>
              <a:t>MAK Factory Tour Kiel, Germany</a:t>
            </a:r>
            <a:endParaRPr lang="en-US" dirty="0">
              <a:solidFill>
                <a:srgbClr val="FFFF00"/>
              </a:solidFill>
            </a:endParaRPr>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66800"/>
            <a:ext cx="7467600" cy="560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991813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410200"/>
          </a:xfrm>
        </p:spPr>
        <p:txBody>
          <a:bodyPr>
            <a:normAutofit fontScale="92500" lnSpcReduction="20000"/>
          </a:bodyPr>
          <a:lstStyle/>
          <a:p>
            <a:r>
              <a:rPr lang="en-US" dirty="0" smtClean="0">
                <a:effectLst/>
                <a:latin typeface="Times New Roman"/>
                <a:ea typeface="SimSun"/>
              </a:rPr>
              <a:t>The training officers “</a:t>
            </a:r>
            <a:r>
              <a:rPr lang="en-US" dirty="0" smtClean="0">
                <a:solidFill>
                  <a:srgbClr val="FFFF00"/>
                </a:solidFill>
                <a:effectLst/>
                <a:latin typeface="Times New Roman"/>
                <a:ea typeface="SimSun"/>
              </a:rPr>
              <a:t>Strongly agree/agree”</a:t>
            </a:r>
            <a:r>
              <a:rPr lang="en-US" dirty="0" smtClean="0">
                <a:effectLst/>
                <a:latin typeface="Times New Roman"/>
                <a:ea typeface="SimSun"/>
              </a:rPr>
              <a:t> that this is a unique event that is a valuable requirement of the unlimited license track students that provides special opportunities that many college students do not experience. </a:t>
            </a:r>
          </a:p>
          <a:p>
            <a:r>
              <a:rPr lang="en-US" dirty="0" smtClean="0">
                <a:effectLst/>
                <a:latin typeface="Times New Roman"/>
                <a:ea typeface="SimSun"/>
              </a:rPr>
              <a:t>They also </a:t>
            </a:r>
            <a:r>
              <a:rPr lang="en-US" dirty="0" smtClean="0">
                <a:solidFill>
                  <a:srgbClr val="FFFF00"/>
                </a:solidFill>
                <a:effectLst/>
                <a:latin typeface="Times New Roman"/>
                <a:ea typeface="SimSun"/>
              </a:rPr>
              <a:t>“strongly agree/agree” </a:t>
            </a:r>
            <a:r>
              <a:rPr lang="en-US" dirty="0" smtClean="0">
                <a:effectLst/>
                <a:latin typeface="Times New Roman"/>
                <a:ea typeface="SimSun"/>
              </a:rPr>
              <a:t>that providing leisure time activities and more/longer port calls can add value to the cadet sailing experience. </a:t>
            </a:r>
          </a:p>
          <a:p>
            <a:r>
              <a:rPr lang="en-US" dirty="0">
                <a:latin typeface="Times New Roman"/>
                <a:ea typeface="SimSun"/>
              </a:rPr>
              <a:t>T</a:t>
            </a:r>
            <a:r>
              <a:rPr lang="en-US" dirty="0" smtClean="0">
                <a:effectLst/>
                <a:latin typeface="Times New Roman"/>
                <a:ea typeface="SimSun"/>
              </a:rPr>
              <a:t>hey only </a:t>
            </a:r>
            <a:r>
              <a:rPr lang="en-US" dirty="0" smtClean="0">
                <a:solidFill>
                  <a:srgbClr val="FFFF00"/>
                </a:solidFill>
                <a:effectLst/>
                <a:latin typeface="Times New Roman"/>
                <a:ea typeface="SimSun"/>
              </a:rPr>
              <a:t>“agree/somewhat agree”</a:t>
            </a:r>
            <a:r>
              <a:rPr lang="en-US" dirty="0" smtClean="0">
                <a:effectLst/>
                <a:latin typeface="Times New Roman"/>
                <a:ea typeface="SimSun"/>
              </a:rPr>
              <a:t> that they are in possession of the materials and resources needed for effective training</a:t>
            </a:r>
            <a:r>
              <a:rPr lang="en-US" dirty="0">
                <a:latin typeface="Times New Roman"/>
                <a:ea typeface="SimSun"/>
              </a:rPr>
              <a:t> </a:t>
            </a:r>
            <a:r>
              <a:rPr lang="en-US" dirty="0" smtClean="0">
                <a:latin typeface="Times New Roman"/>
                <a:ea typeface="SimSun"/>
              </a:rPr>
              <a:t>(e.g., current technologies, including Internet for follow-on research of topics to enforce student understanding)</a:t>
            </a:r>
            <a:endParaRPr lang="en-US" dirty="0" smtClean="0">
              <a:effectLst/>
              <a:latin typeface="Times New Roman"/>
              <a:ea typeface="SimSun"/>
            </a:endParaRPr>
          </a:p>
        </p:txBody>
      </p:sp>
    </p:spTree>
    <p:extLst>
      <p:ext uri="{BB962C8B-B14F-4D97-AF65-F5344CB8AC3E}">
        <p14:creationId xmlns:p14="http://schemas.microsoft.com/office/powerpoint/2010/main" val="274862435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749" y="685800"/>
            <a:ext cx="8229600" cy="1143000"/>
          </a:xfrm>
        </p:spPr>
        <p:txBody>
          <a:bodyPr>
            <a:normAutofit fontScale="90000"/>
          </a:bodyPr>
          <a:lstStyle/>
          <a:p>
            <a:r>
              <a:rPr lang="en-US" dirty="0" smtClean="0">
                <a:solidFill>
                  <a:srgbClr val="FFFF00"/>
                </a:solidFill>
              </a:rPr>
              <a:t>Good Weather, Good Food, Good Lifesaving Drills….</a:t>
            </a:r>
            <a:endParaRPr lang="en-US" dirty="0">
              <a:solidFill>
                <a:srgbClr val="FFFF00"/>
              </a:solidFill>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3400" y="4343400"/>
            <a:ext cx="2458412" cy="1843809"/>
          </a:xfr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5945" y="3385128"/>
            <a:ext cx="2111952" cy="281593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2884632" y="3308783"/>
            <a:ext cx="3305464" cy="2479098"/>
          </a:xfrm>
          <a:prstGeom prst="rect">
            <a:avLst/>
          </a:prstGeom>
        </p:spPr>
      </p:pic>
      <p:pic>
        <p:nvPicPr>
          <p:cNvPr id="71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2286000"/>
            <a:ext cx="2383415" cy="1788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904058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Possible Future Areas of Training</a:t>
            </a:r>
            <a:endParaRPr lang="en-US" dirty="0">
              <a:solidFill>
                <a:srgbClr val="FFFF00"/>
              </a:solidFill>
            </a:endParaRPr>
          </a:p>
        </p:txBody>
      </p:sp>
      <p:sp>
        <p:nvSpPr>
          <p:cNvPr id="3" name="Content Placeholder 2"/>
          <p:cNvSpPr>
            <a:spLocks noGrp="1"/>
          </p:cNvSpPr>
          <p:nvPr>
            <p:ph idx="1"/>
          </p:nvPr>
        </p:nvSpPr>
        <p:spPr/>
        <p:txBody>
          <a:bodyPr/>
          <a:lstStyle/>
          <a:p>
            <a:r>
              <a:rPr lang="en-US" dirty="0" smtClean="0"/>
              <a:t>Opportunities for growth in areas such as </a:t>
            </a:r>
          </a:p>
          <a:p>
            <a:pPr lvl="1"/>
            <a:r>
              <a:rPr lang="en-US" dirty="0" smtClean="0"/>
              <a:t>High Voltage Electrical Safety</a:t>
            </a:r>
          </a:p>
          <a:p>
            <a:pPr lvl="1"/>
            <a:r>
              <a:rPr lang="en-US" dirty="0" smtClean="0"/>
              <a:t>Hydraulics</a:t>
            </a:r>
          </a:p>
          <a:p>
            <a:pPr lvl="1"/>
            <a:r>
              <a:rPr lang="en-US" dirty="0" smtClean="0"/>
              <a:t>Preventative Maintenance Systems</a:t>
            </a:r>
          </a:p>
          <a:p>
            <a:pPr lvl="1"/>
            <a:r>
              <a:rPr lang="en-US" dirty="0" smtClean="0"/>
              <a:t>Engine Room Management</a:t>
            </a:r>
          </a:p>
          <a:p>
            <a:endParaRPr lang="en-US" dirty="0"/>
          </a:p>
        </p:txBody>
      </p:sp>
    </p:spTree>
    <p:extLst>
      <p:ext uri="{BB962C8B-B14F-4D97-AF65-F5344CB8AC3E}">
        <p14:creationId xmlns:p14="http://schemas.microsoft.com/office/powerpoint/2010/main" val="21118088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solidFill>
                  <a:srgbClr val="FFFF00"/>
                </a:solidFill>
              </a:rPr>
              <a:t>New Course Format</a:t>
            </a:r>
            <a:endParaRPr lang="en-US" dirty="0">
              <a:solidFill>
                <a:srgbClr val="FFFF00"/>
              </a:solidFill>
            </a:endParaRPr>
          </a:p>
        </p:txBody>
      </p:sp>
      <p:sp>
        <p:nvSpPr>
          <p:cNvPr id="3" name="Content Placeholder 2"/>
          <p:cNvSpPr>
            <a:spLocks noGrp="1"/>
          </p:cNvSpPr>
          <p:nvPr>
            <p:ph idx="1"/>
          </p:nvPr>
        </p:nvSpPr>
        <p:spPr>
          <a:xfrm>
            <a:off x="152400" y="914400"/>
            <a:ext cx="8763000" cy="5638800"/>
          </a:xfrm>
        </p:spPr>
        <p:txBody>
          <a:bodyPr>
            <a:normAutofit/>
          </a:bodyPr>
          <a:lstStyle/>
          <a:p>
            <a:pPr algn="just">
              <a:spcBef>
                <a:spcPts val="0"/>
              </a:spcBef>
            </a:pPr>
            <a:r>
              <a:rPr lang="en-US" sz="2000" dirty="0" smtClean="0">
                <a:solidFill>
                  <a:srgbClr val="FFFF00"/>
                </a:solidFill>
                <a:latin typeface="Times New Roman"/>
                <a:ea typeface="SimSun"/>
              </a:rPr>
              <a:t>The </a:t>
            </a:r>
            <a:r>
              <a:rPr lang="en-US" sz="2000" dirty="0">
                <a:solidFill>
                  <a:srgbClr val="FFFF00"/>
                </a:solidFill>
                <a:latin typeface="Times New Roman"/>
                <a:ea typeface="SimSun"/>
              </a:rPr>
              <a:t>change to the sailing schedule will demand more staff.  </a:t>
            </a:r>
            <a:r>
              <a:rPr lang="en-US" sz="2000" dirty="0">
                <a:solidFill>
                  <a:prstClr val="white"/>
                </a:solidFill>
                <a:latin typeface="Times New Roman"/>
                <a:ea typeface="SimSun"/>
              </a:rPr>
              <a:t>If a training officer sails all 90 days with the current academic year there is very little time off at the end of the spring semester, nor prior to the fall semester.  If the training officer only sails 45 days there must be another training officer </a:t>
            </a:r>
            <a:r>
              <a:rPr lang="en-US" sz="2000" dirty="0" smtClean="0">
                <a:solidFill>
                  <a:prstClr val="white"/>
                </a:solidFill>
                <a:latin typeface="Times New Roman"/>
                <a:ea typeface="SimSun"/>
              </a:rPr>
              <a:t>recruited for </a:t>
            </a:r>
            <a:r>
              <a:rPr lang="en-US" sz="2000" dirty="0">
                <a:solidFill>
                  <a:prstClr val="white"/>
                </a:solidFill>
                <a:latin typeface="Times New Roman"/>
                <a:ea typeface="SimSun"/>
              </a:rPr>
              <a:t>the next leg of the cruise.  And despite the changing out of training officers on different cruise legs there must be continuity of training for the students</a:t>
            </a:r>
            <a:r>
              <a:rPr lang="en-US" sz="2000" dirty="0" smtClean="0">
                <a:solidFill>
                  <a:prstClr val="white"/>
                </a:solidFill>
                <a:latin typeface="Times New Roman"/>
                <a:ea typeface="SimSun"/>
              </a:rPr>
              <a:t>.</a:t>
            </a:r>
            <a:endParaRPr lang="en-US" sz="2000" dirty="0">
              <a:solidFill>
                <a:prstClr val="white"/>
              </a:solidFill>
              <a:latin typeface="Times New Roman"/>
              <a:ea typeface="SimSun"/>
            </a:endParaRPr>
          </a:p>
          <a:p>
            <a:pPr marL="0" lvl="0" indent="0" algn="just">
              <a:spcBef>
                <a:spcPts val="0"/>
              </a:spcBef>
              <a:buNone/>
            </a:pPr>
            <a:r>
              <a:rPr lang="en-US" sz="2000" dirty="0">
                <a:solidFill>
                  <a:prstClr val="white"/>
                </a:solidFill>
                <a:latin typeface="Times New Roman"/>
                <a:ea typeface="SimSun"/>
              </a:rPr>
              <a:t> </a:t>
            </a:r>
          </a:p>
          <a:p>
            <a:pPr algn="just">
              <a:spcBef>
                <a:spcPts val="0"/>
              </a:spcBef>
            </a:pPr>
            <a:r>
              <a:rPr lang="en-US" sz="2000" dirty="0">
                <a:solidFill>
                  <a:srgbClr val="FFFF00"/>
                </a:solidFill>
                <a:latin typeface="Times New Roman"/>
                <a:ea typeface="SimSun"/>
              </a:rPr>
              <a:t>If faculty and staff at MMA are not numerous enough to staff all training positions others must be brought in from industry.  </a:t>
            </a:r>
            <a:r>
              <a:rPr lang="en-US" sz="2000" dirty="0">
                <a:solidFill>
                  <a:prstClr val="white"/>
                </a:solidFill>
                <a:latin typeface="Times New Roman"/>
                <a:ea typeface="SimSun"/>
              </a:rPr>
              <a:t>At this point MMA must be careful that those joining the ship have some awareness of working with students in such an environment.</a:t>
            </a:r>
          </a:p>
          <a:p>
            <a:pPr marL="0" lvl="0" indent="0" algn="just">
              <a:spcBef>
                <a:spcPts val="0"/>
              </a:spcBef>
              <a:buNone/>
            </a:pPr>
            <a:r>
              <a:rPr lang="en-US" sz="2000" dirty="0">
                <a:solidFill>
                  <a:prstClr val="white"/>
                </a:solidFill>
                <a:latin typeface="Times New Roman"/>
                <a:ea typeface="SimSun"/>
              </a:rPr>
              <a:t> </a:t>
            </a:r>
          </a:p>
          <a:p>
            <a:pPr marL="0" lvl="0" algn="just">
              <a:spcBef>
                <a:spcPts val="0"/>
              </a:spcBef>
            </a:pPr>
            <a:r>
              <a:rPr lang="en-US" sz="2000" dirty="0">
                <a:solidFill>
                  <a:srgbClr val="FFFF00"/>
                </a:solidFill>
                <a:latin typeface="Times New Roman"/>
                <a:ea typeface="SimSun"/>
              </a:rPr>
              <a:t>Other things to consider…</a:t>
            </a:r>
          </a:p>
          <a:p>
            <a:pPr lvl="1" algn="just">
              <a:spcBef>
                <a:spcPts val="0"/>
              </a:spcBef>
              <a:buFont typeface="Symbol"/>
              <a:buChar char=""/>
              <a:tabLst>
                <a:tab pos="457200" algn="l"/>
              </a:tabLst>
            </a:pPr>
            <a:r>
              <a:rPr lang="en-US" sz="2000" dirty="0">
                <a:solidFill>
                  <a:prstClr val="white"/>
                </a:solidFill>
                <a:latin typeface="Times New Roman"/>
                <a:ea typeface="SimSun"/>
              </a:rPr>
              <a:t>Requirement of some staff/faculty to cruise?</a:t>
            </a:r>
          </a:p>
          <a:p>
            <a:pPr lvl="1" algn="just">
              <a:spcBef>
                <a:spcPts val="0"/>
              </a:spcBef>
              <a:buFont typeface="Symbol"/>
              <a:buChar char=""/>
              <a:tabLst>
                <a:tab pos="457200" algn="l"/>
              </a:tabLst>
            </a:pPr>
            <a:r>
              <a:rPr lang="en-US" sz="2000" dirty="0">
                <a:solidFill>
                  <a:prstClr val="white"/>
                </a:solidFill>
                <a:latin typeface="Times New Roman"/>
                <a:ea typeface="SimSun"/>
              </a:rPr>
              <a:t>Pay scales for those cruising</a:t>
            </a:r>
          </a:p>
          <a:p>
            <a:pPr lvl="1" algn="just">
              <a:spcBef>
                <a:spcPts val="0"/>
              </a:spcBef>
              <a:buFont typeface="Symbol"/>
              <a:buChar char=""/>
              <a:tabLst>
                <a:tab pos="457200" algn="l"/>
              </a:tabLst>
            </a:pPr>
            <a:r>
              <a:rPr lang="en-US" sz="2000" dirty="0">
                <a:solidFill>
                  <a:prstClr val="white"/>
                </a:solidFill>
                <a:latin typeface="Times New Roman"/>
                <a:ea typeface="SimSun"/>
              </a:rPr>
              <a:t>Relief from academic year teaching obligations if a full 90 </a:t>
            </a:r>
            <a:r>
              <a:rPr lang="en-US" sz="2000" dirty="0" smtClean="0">
                <a:solidFill>
                  <a:prstClr val="white"/>
                </a:solidFill>
                <a:latin typeface="Times New Roman"/>
                <a:ea typeface="SimSun"/>
              </a:rPr>
              <a:t>days </a:t>
            </a:r>
            <a:r>
              <a:rPr lang="en-US" sz="2000" dirty="0">
                <a:solidFill>
                  <a:prstClr val="white"/>
                </a:solidFill>
                <a:latin typeface="Times New Roman"/>
                <a:ea typeface="SimSun"/>
              </a:rPr>
              <a:t>is sailed</a:t>
            </a:r>
          </a:p>
          <a:p>
            <a:pPr lvl="1" algn="just">
              <a:spcBef>
                <a:spcPts val="0"/>
              </a:spcBef>
              <a:buFont typeface="Symbol"/>
              <a:buChar char=""/>
              <a:tabLst>
                <a:tab pos="457200" algn="l"/>
              </a:tabLst>
            </a:pPr>
            <a:r>
              <a:rPr lang="en-US" sz="2000" dirty="0" smtClean="0">
                <a:solidFill>
                  <a:prstClr val="white"/>
                </a:solidFill>
                <a:latin typeface="Times New Roman"/>
                <a:ea typeface="SimSun"/>
              </a:rPr>
              <a:t>Consideration for improved “Hotel” services (e.g., satellite TV, Phone, Internet, </a:t>
            </a:r>
            <a:r>
              <a:rPr lang="en-US" sz="2000" dirty="0" err="1" smtClean="0">
                <a:solidFill>
                  <a:prstClr val="white"/>
                </a:solidFill>
                <a:latin typeface="Times New Roman"/>
                <a:ea typeface="SimSun"/>
              </a:rPr>
              <a:t>etc</a:t>
            </a:r>
            <a:r>
              <a:rPr lang="en-US" sz="2000" dirty="0" smtClean="0">
                <a:solidFill>
                  <a:prstClr val="white"/>
                </a:solidFill>
                <a:latin typeface="Times New Roman"/>
                <a:ea typeface="SimSun"/>
              </a:rPr>
              <a:t>) to the current standard of the industry.</a:t>
            </a:r>
            <a:endParaRPr lang="en-US" sz="2000" dirty="0">
              <a:solidFill>
                <a:prstClr val="white"/>
              </a:solidFill>
              <a:latin typeface="Times New Roman"/>
              <a:ea typeface="SimSun"/>
            </a:endParaRP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3686" y="4114800"/>
            <a:ext cx="1709057" cy="1281793"/>
          </a:xfrm>
          <a:prstGeom prst="rect">
            <a:avLst/>
          </a:prstGeom>
        </p:spPr>
      </p:pic>
    </p:spTree>
    <p:extLst>
      <p:ext uri="{BB962C8B-B14F-4D97-AF65-F5344CB8AC3E}">
        <p14:creationId xmlns:p14="http://schemas.microsoft.com/office/powerpoint/2010/main" val="296487031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80655" y="3660918"/>
            <a:ext cx="2253745" cy="3004993"/>
          </a:xfrm>
        </p:spPr>
      </p:pic>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173" t="15779" r="11891" b="21104"/>
          <a:stretch/>
        </p:blipFill>
        <p:spPr bwMode="auto">
          <a:xfrm>
            <a:off x="579124" y="838200"/>
            <a:ext cx="7955276" cy="1828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0" y="4114800"/>
            <a:ext cx="3399735" cy="255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511" y="3657600"/>
            <a:ext cx="2256234" cy="3008312"/>
          </a:xfrm>
          <a:prstGeom prst="rect">
            <a:avLst/>
          </a:prstGeom>
        </p:spPr>
      </p:pic>
    </p:spTree>
    <p:extLst>
      <p:ext uri="{BB962C8B-B14F-4D97-AF65-F5344CB8AC3E}">
        <p14:creationId xmlns:p14="http://schemas.microsoft.com/office/powerpoint/2010/main" val="18645444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FFFF00"/>
                </a:solidFill>
              </a:rPr>
              <a:t>All of the competencies fall into one of four categories:</a:t>
            </a:r>
            <a:endParaRPr lang="en-US" dirty="0"/>
          </a:p>
        </p:txBody>
      </p:sp>
      <p:sp>
        <p:nvSpPr>
          <p:cNvPr id="3" name="Content Placeholder 2"/>
          <p:cNvSpPr>
            <a:spLocks noGrp="1"/>
          </p:cNvSpPr>
          <p:nvPr>
            <p:ph idx="1"/>
          </p:nvPr>
        </p:nvSpPr>
        <p:spPr>
          <a:xfrm>
            <a:off x="457200" y="1600200"/>
            <a:ext cx="8229600" cy="3763963"/>
          </a:xfrm>
        </p:spPr>
        <p:txBody>
          <a:bodyPr/>
          <a:lstStyle/>
          <a:p>
            <a:pPr marL="457200" lvl="1" indent="-457200">
              <a:buNone/>
            </a:pPr>
            <a:r>
              <a:rPr lang="en-US" sz="3200" dirty="0" smtClean="0"/>
              <a:t>3. Understanding </a:t>
            </a:r>
            <a:r>
              <a:rPr lang="en-US" sz="3200" dirty="0"/>
              <a:t>engine room alarm and communication systems</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2895600"/>
            <a:ext cx="4876800" cy="3657600"/>
          </a:xfrm>
          <a:prstGeom prst="rect">
            <a:avLst/>
          </a:prstGeom>
        </p:spPr>
      </p:pic>
    </p:spTree>
    <p:extLst>
      <p:ext uri="{BB962C8B-B14F-4D97-AF65-F5344CB8AC3E}">
        <p14:creationId xmlns:p14="http://schemas.microsoft.com/office/powerpoint/2010/main" val="34127756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b="1" dirty="0">
                <a:solidFill>
                  <a:srgbClr val="FFFF00"/>
                </a:solidFill>
              </a:rPr>
              <a:t>All of the competencies fall into one of four categories</a:t>
            </a:r>
            <a:r>
              <a:rPr lang="en-US" b="1" dirty="0" smtClean="0">
                <a:solidFill>
                  <a:srgbClr val="FFFF00"/>
                </a:solidFill>
              </a:rPr>
              <a:t>:</a:t>
            </a:r>
            <a:endParaRPr lang="en-US" dirty="0"/>
          </a:p>
        </p:txBody>
      </p:sp>
      <p:sp>
        <p:nvSpPr>
          <p:cNvPr id="3" name="Content Placeholder 2"/>
          <p:cNvSpPr>
            <a:spLocks noGrp="1"/>
          </p:cNvSpPr>
          <p:nvPr>
            <p:ph idx="1"/>
          </p:nvPr>
        </p:nvSpPr>
        <p:spPr>
          <a:xfrm>
            <a:off x="457200" y="1600200"/>
            <a:ext cx="8382000" cy="4525963"/>
          </a:xfrm>
        </p:spPr>
        <p:txBody>
          <a:bodyPr>
            <a:normAutofit/>
          </a:bodyPr>
          <a:lstStyle/>
          <a:p>
            <a:pPr marL="457200" lvl="1" indent="-457200">
              <a:buNone/>
            </a:pPr>
            <a:r>
              <a:rPr lang="en-US" sz="3200" dirty="0" smtClean="0"/>
              <a:t>4. Operate </a:t>
            </a:r>
            <a:r>
              <a:rPr lang="en-US" sz="3200" dirty="0"/>
              <a:t>emergency equipment and apply emergency procedures</a:t>
            </a:r>
          </a:p>
          <a:p>
            <a:pPr marL="685800" lvl="2" indent="-285750"/>
            <a:r>
              <a:rPr lang="en-US" dirty="0">
                <a:solidFill>
                  <a:srgbClr val="FFFF00"/>
                </a:solidFill>
              </a:rPr>
              <a:t>Knowledge of emergency equipment</a:t>
            </a:r>
          </a:p>
          <a:p>
            <a:pPr marL="685800" lvl="2" indent="-285750"/>
            <a:r>
              <a:rPr lang="en-US" dirty="0">
                <a:solidFill>
                  <a:srgbClr val="FFFF00"/>
                </a:solidFill>
              </a:rPr>
              <a:t>Knows the location of escape routes from machinery </a:t>
            </a:r>
            <a:r>
              <a:rPr lang="en-US" dirty="0" smtClean="0">
                <a:solidFill>
                  <a:srgbClr val="FFFF00"/>
                </a:solidFill>
              </a:rPr>
              <a:t>spaces</a:t>
            </a:r>
            <a:endParaRPr lang="en-US" dirty="0">
              <a:solidFill>
                <a:srgbClr val="FFFF00"/>
              </a:solidFill>
            </a:endParaRPr>
          </a:p>
          <a:p>
            <a:pPr marL="685800" lvl="2" indent="-285750"/>
            <a:r>
              <a:rPr lang="en-US" dirty="0">
                <a:solidFill>
                  <a:srgbClr val="FFFF00"/>
                </a:solidFill>
              </a:rPr>
              <a:t>Familiarity and location of firefighting equipment in the machinery spaces</a:t>
            </a:r>
          </a:p>
          <a:p>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7500" t="10000" r="11250" b="16666"/>
          <a:stretch/>
        </p:blipFill>
        <p:spPr>
          <a:xfrm>
            <a:off x="4648200" y="4402212"/>
            <a:ext cx="2800652" cy="2161907"/>
          </a:xfrm>
          <a:prstGeom prst="rect">
            <a:avLst/>
          </a:prstGeom>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4402212"/>
            <a:ext cx="2881313" cy="2161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99964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Cadet Survey Results</a:t>
            </a:r>
            <a:endParaRPr lang="en-US" dirty="0">
              <a:solidFill>
                <a:srgbClr val="FFFF00"/>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0600" y="1219200"/>
            <a:ext cx="7309908" cy="5482431"/>
          </a:xfrm>
        </p:spPr>
      </p:pic>
    </p:spTree>
    <p:extLst>
      <p:ext uri="{BB962C8B-B14F-4D97-AF65-F5344CB8AC3E}">
        <p14:creationId xmlns:p14="http://schemas.microsoft.com/office/powerpoint/2010/main" val="16002638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555</TotalTime>
  <Words>3045</Words>
  <Application>Microsoft Office PowerPoint</Application>
  <PresentationFormat>On-screen Show (4:3)</PresentationFormat>
  <Paragraphs>945</Paragraphs>
  <Slides>69</Slides>
  <Notes>0</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Office Theme</vt:lpstr>
      <vt:lpstr>How Can We Improve Maritime Academy School-ship Training in the United States?</vt:lpstr>
      <vt:lpstr>Introduction</vt:lpstr>
      <vt:lpstr>PowerPoint Presentation</vt:lpstr>
      <vt:lpstr>PowerPoint Presentation</vt:lpstr>
      <vt:lpstr>All of the competencies fall into one of four categories:</vt:lpstr>
      <vt:lpstr>All of the competencies fall into one of four categories:</vt:lpstr>
      <vt:lpstr>All of the competencies fall into one of four categories:</vt:lpstr>
      <vt:lpstr>All of the competencies fall into one of four categories:</vt:lpstr>
      <vt:lpstr>Cadet Survey Results</vt:lpstr>
      <vt:lpstr>Cadet Survey Format</vt:lpstr>
      <vt:lpstr>Cadet Survey Format</vt:lpstr>
      <vt:lpstr>Cadet Survey - Safety</vt:lpstr>
      <vt:lpstr>Cadet Survey - Technology</vt:lpstr>
      <vt:lpstr>Cadet Survey – MMA Personnel</vt:lpstr>
      <vt:lpstr>Cadet Survey – Overall Experience</vt:lpstr>
      <vt:lpstr>Cadet Survey Results</vt:lpstr>
      <vt:lpstr>Cadet Survey Results - 1st Class</vt:lpstr>
      <vt:lpstr>Cadet Survey Results 1st Class - Comments</vt:lpstr>
      <vt:lpstr>Cadet Survey Results 1st Class - Comments</vt:lpstr>
      <vt:lpstr>Cadet Survey Results – 2nd Class</vt:lpstr>
      <vt:lpstr>Cadet Survey Results 2nd Class - Comments</vt:lpstr>
      <vt:lpstr>Cadet Survey Results 2nd Class - Comments</vt:lpstr>
      <vt:lpstr>Cadet Survey Results 2nd Class - Comments</vt:lpstr>
      <vt:lpstr>Cadet Survey Results 2nd Class - Comments</vt:lpstr>
      <vt:lpstr>Cadet Survey Results – 4th Class</vt:lpstr>
      <vt:lpstr>Cadet Survey Results 4th Class - Comments</vt:lpstr>
      <vt:lpstr>Cadet Survey Results 4th Class - Comments</vt:lpstr>
      <vt:lpstr>Cadet Survey Results 4th Class - Comments</vt:lpstr>
      <vt:lpstr>Cadet Survey Results 4th Class - Comments</vt:lpstr>
      <vt:lpstr>Cadet Survey Results – All Classes</vt:lpstr>
      <vt:lpstr>Class Comparisons – Safety - a</vt:lpstr>
      <vt:lpstr>Class Comparisons – Safety - b</vt:lpstr>
      <vt:lpstr>Class Comparisons – Safety - c</vt:lpstr>
      <vt:lpstr>Class Comparisons – Technology - a</vt:lpstr>
      <vt:lpstr>Class Comparisons – Technology - b</vt:lpstr>
      <vt:lpstr>Class Comparisons – Technology - c</vt:lpstr>
      <vt:lpstr>Class Comparisons – Personnel - a</vt:lpstr>
      <vt:lpstr>Class Comparisons – Personnel - b</vt:lpstr>
      <vt:lpstr>Class Comparisons – Personnel - c</vt:lpstr>
      <vt:lpstr>Class Comparisons – Personnel - d</vt:lpstr>
      <vt:lpstr>Class Comparisons – Personnel - e</vt:lpstr>
      <vt:lpstr>Class Comparisons – Overall Exp - a</vt:lpstr>
      <vt:lpstr>Class Comparisons – Overall Exp - b</vt:lpstr>
      <vt:lpstr>Class Comparisons – Overall Exp - c</vt:lpstr>
      <vt:lpstr>Cadet Survey Results All Classes – Take Away Comments</vt:lpstr>
      <vt:lpstr>Cadet Survey Results All Classes – Take Away Comments</vt:lpstr>
      <vt:lpstr>Engineering Training Officer Survey Results</vt:lpstr>
      <vt:lpstr>Training Officer Survey Format</vt:lpstr>
      <vt:lpstr>Survey Summary</vt:lpstr>
      <vt:lpstr> Safety </vt:lpstr>
      <vt:lpstr> Technology </vt:lpstr>
      <vt:lpstr>Technology Comments</vt:lpstr>
      <vt:lpstr>PowerPoint Presentation</vt:lpstr>
      <vt:lpstr>MMA Personnel</vt:lpstr>
      <vt:lpstr> MMA Personnel </vt:lpstr>
      <vt:lpstr>PowerPoint Presentation</vt:lpstr>
      <vt:lpstr>Hands On Training</vt:lpstr>
      <vt:lpstr>PowerPoint Presentation</vt:lpstr>
      <vt:lpstr>Freshman Cadet Training</vt:lpstr>
      <vt:lpstr>PowerPoint Presentation</vt:lpstr>
      <vt:lpstr>PowerPoint Presentation</vt:lpstr>
      <vt:lpstr> Overall Experience </vt:lpstr>
      <vt:lpstr>Cadet Exposure to the World</vt:lpstr>
      <vt:lpstr>MAK Factory Tour Kiel, Germany</vt:lpstr>
      <vt:lpstr>PowerPoint Presentation</vt:lpstr>
      <vt:lpstr>Good Weather, Good Food, Good Lifesaving Drills….</vt:lpstr>
      <vt:lpstr>Possible Future Areas of Training</vt:lpstr>
      <vt:lpstr>New Course Format</vt:lpstr>
      <vt:lpstr>PowerPoint Presentation</vt:lpstr>
    </vt:vector>
  </TitlesOfParts>
  <Company>Maine Maritime Academy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Laurie Flood</dc:creator>
  <cp:lastModifiedBy>Lauren Blanchard</cp:lastModifiedBy>
  <cp:revision>197</cp:revision>
  <dcterms:created xsi:type="dcterms:W3CDTF">2014-09-11T12:11:25Z</dcterms:created>
  <dcterms:modified xsi:type="dcterms:W3CDTF">2014-10-17T05:48:08Z</dcterms:modified>
</cp:coreProperties>
</file>