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9" r:id="rId3"/>
    <p:sldId id="307" r:id="rId4"/>
    <p:sldId id="265" r:id="rId5"/>
    <p:sldId id="302" r:id="rId6"/>
    <p:sldId id="304" r:id="rId7"/>
    <p:sldId id="266" r:id="rId8"/>
    <p:sldId id="267" r:id="rId9"/>
    <p:sldId id="258" r:id="rId10"/>
    <p:sldId id="280" r:id="rId11"/>
    <p:sldId id="283" r:id="rId12"/>
    <p:sldId id="296" r:id="rId13"/>
    <p:sldId id="297" r:id="rId14"/>
    <p:sldId id="298" r:id="rId15"/>
    <p:sldId id="299" r:id="rId16"/>
    <p:sldId id="300" r:id="rId17"/>
    <p:sldId id="264" r:id="rId18"/>
    <p:sldId id="287" r:id="rId19"/>
    <p:sldId id="288" r:id="rId20"/>
    <p:sldId id="306" r:id="rId21"/>
    <p:sldId id="275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0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B6026-CDBC-462C-8263-702B70678EF5}" type="doc">
      <dgm:prSet loTypeId="urn:microsoft.com/office/officeart/2005/8/layout/bProcess3" loCatId="process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970D4C8-8429-4C79-B215-2D9BE601CE25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Not Absent  (1950s)</a:t>
          </a:r>
          <a:endParaRPr lang="en-US" baseline="0" dirty="0">
            <a:solidFill>
              <a:schemeClr val="tx1"/>
            </a:solidFill>
          </a:endParaRPr>
        </a:p>
      </dgm:t>
    </dgm:pt>
    <dgm:pt modelId="{A8E3AB36-D9A8-497E-96A6-1E2A7AB57556}" type="parTrans" cxnId="{0717F42D-6F25-4B2B-8516-DE6BCA5ED8D4}">
      <dgm:prSet/>
      <dgm:spPr/>
      <dgm:t>
        <a:bodyPr/>
        <a:lstStyle/>
        <a:p>
          <a:endParaRPr lang="en-US"/>
        </a:p>
      </dgm:t>
    </dgm:pt>
    <dgm:pt modelId="{0D104578-0BB0-4539-B1E9-913A6D7B8CAF}" type="sibTrans" cxnId="{0717F42D-6F25-4B2B-8516-DE6BCA5ED8D4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D39F53E2-6523-46C7-AD8C-AA54A9A586E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Present but unwell – Measurement related to health issues (1970s)</a:t>
          </a:r>
          <a:endParaRPr lang="en-US" dirty="0">
            <a:solidFill>
              <a:schemeClr val="tx1"/>
            </a:solidFill>
          </a:endParaRPr>
        </a:p>
      </dgm:t>
    </dgm:pt>
    <dgm:pt modelId="{805A65EB-2236-4EF2-80A4-A2E0714C74A6}" type="parTrans" cxnId="{E938D408-878E-4273-A5CE-1267102D8AFE}">
      <dgm:prSet/>
      <dgm:spPr/>
      <dgm:t>
        <a:bodyPr/>
        <a:lstStyle/>
        <a:p>
          <a:endParaRPr lang="en-US"/>
        </a:p>
      </dgm:t>
    </dgm:pt>
    <dgm:pt modelId="{CA8E6684-48F7-48C5-9E52-F50FC6EF27E8}" type="sibTrans" cxnId="{E938D408-878E-4273-A5CE-1267102D8AFE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491AE9D1-0417-43B9-B818-FBF762340B4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Student perceived academic performance loss – Measurement related to health issues            (2005; 2009; 2011, 2013)</a:t>
          </a:r>
          <a:endParaRPr lang="en-US" dirty="0">
            <a:solidFill>
              <a:schemeClr val="tx1"/>
            </a:solidFill>
          </a:endParaRPr>
        </a:p>
      </dgm:t>
    </dgm:pt>
    <dgm:pt modelId="{38AEF5BA-828A-4406-B3C1-E906E2EEB68D}" type="parTrans" cxnId="{788CAE20-AE05-4617-A731-565D378966C8}">
      <dgm:prSet/>
      <dgm:spPr/>
      <dgm:t>
        <a:bodyPr/>
        <a:lstStyle/>
        <a:p>
          <a:endParaRPr lang="en-US"/>
        </a:p>
      </dgm:t>
    </dgm:pt>
    <dgm:pt modelId="{9A290B0F-94BD-45E9-BB83-74CB6E3EE8B4}" type="sibTrans" cxnId="{788CAE20-AE05-4617-A731-565D378966C8}">
      <dgm:prSet/>
      <dgm:spPr>
        <a:ln w="19050">
          <a:solidFill>
            <a:schemeClr val="tx1"/>
          </a:solidFill>
          <a:tailEnd type="triangle"/>
        </a:ln>
      </dgm:spPr>
      <dgm:t>
        <a:bodyPr/>
        <a:lstStyle/>
        <a:p>
          <a:endParaRPr lang="en-US" dirty="0"/>
        </a:p>
      </dgm:t>
    </dgm:pt>
    <dgm:pt modelId="{EF4FB4B9-9B4C-42A5-A014-0CB3BBB245F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Student perceived academic performance loss – Measurement related to academic success behaviors      (this study)</a:t>
          </a:r>
          <a:endParaRPr lang="en-US" dirty="0">
            <a:solidFill>
              <a:schemeClr val="tx1"/>
            </a:solidFill>
          </a:endParaRPr>
        </a:p>
      </dgm:t>
    </dgm:pt>
    <dgm:pt modelId="{E830C664-81A7-4174-AD95-53ED896A2922}" type="parTrans" cxnId="{2BB458E3-5883-4231-9298-1B38D6785BAE}">
      <dgm:prSet/>
      <dgm:spPr/>
      <dgm:t>
        <a:bodyPr/>
        <a:lstStyle/>
        <a:p>
          <a:endParaRPr lang="en-US"/>
        </a:p>
      </dgm:t>
    </dgm:pt>
    <dgm:pt modelId="{5D0145CD-08D6-4FCE-A842-51BA6AC402DE}" type="sibTrans" cxnId="{2BB458E3-5883-4231-9298-1B38D6785BAE}">
      <dgm:prSet/>
      <dgm:spPr/>
      <dgm:t>
        <a:bodyPr/>
        <a:lstStyle/>
        <a:p>
          <a:endParaRPr lang="en-US"/>
        </a:p>
      </dgm:t>
    </dgm:pt>
    <dgm:pt modelId="{896AB7D9-8538-4D82-BD5A-56D92A9D4ADB}" type="pres">
      <dgm:prSet presAssocID="{4EDB6026-CDBC-462C-8263-702B70678E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81417-9AFD-45A4-AA22-5628E577C7CB}" type="pres">
      <dgm:prSet presAssocID="{7970D4C8-8429-4C79-B215-2D9BE601CE25}" presName="node" presStyleLbl="node1" presStyleIdx="0" presStyleCnt="4" custAng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01F80-279C-4330-8E9F-4E414F009A58}" type="pres">
      <dgm:prSet presAssocID="{0D104578-0BB0-4539-B1E9-913A6D7B8CAF}" presName="sibTrans" presStyleLbl="sibTrans1D1" presStyleIdx="0" presStyleCnt="3"/>
      <dgm:spPr/>
      <dgm:t>
        <a:bodyPr/>
        <a:lstStyle/>
        <a:p>
          <a:endParaRPr lang="en-US"/>
        </a:p>
      </dgm:t>
    </dgm:pt>
    <dgm:pt modelId="{596650DC-8BF1-499F-A8C8-4BF813A509AD}" type="pres">
      <dgm:prSet presAssocID="{0D104578-0BB0-4539-B1E9-913A6D7B8CAF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D8870A9A-55B1-4F87-AFCE-5CF831E783BF}" type="pres">
      <dgm:prSet presAssocID="{D39F53E2-6523-46C7-AD8C-AA54A9A586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2DE24-9330-4989-8844-5E4846EDE043}" type="pres">
      <dgm:prSet presAssocID="{CA8E6684-48F7-48C5-9E52-F50FC6EF27E8}" presName="sibTrans" presStyleLbl="sibTrans1D1" presStyleIdx="1" presStyleCnt="3"/>
      <dgm:spPr/>
      <dgm:t>
        <a:bodyPr/>
        <a:lstStyle/>
        <a:p>
          <a:endParaRPr lang="en-US"/>
        </a:p>
      </dgm:t>
    </dgm:pt>
    <dgm:pt modelId="{2AAC1A58-3495-4D10-8451-A4A9E96680AD}" type="pres">
      <dgm:prSet presAssocID="{CA8E6684-48F7-48C5-9E52-F50FC6EF27E8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D3C0E60C-DD43-4149-AE09-26A995574F4D}" type="pres">
      <dgm:prSet presAssocID="{491AE9D1-0417-43B9-B818-FBF762340B4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69E35-E4FC-4053-914D-718F147535B2}" type="pres">
      <dgm:prSet presAssocID="{9A290B0F-94BD-45E9-BB83-74CB6E3EE8B4}" presName="sibTrans" presStyleLbl="sibTrans1D1" presStyleIdx="2" presStyleCnt="3"/>
      <dgm:spPr/>
      <dgm:t>
        <a:bodyPr/>
        <a:lstStyle/>
        <a:p>
          <a:endParaRPr lang="en-US"/>
        </a:p>
      </dgm:t>
    </dgm:pt>
    <dgm:pt modelId="{AE9C34A7-EE02-4D57-BB62-3476FD4F76CF}" type="pres">
      <dgm:prSet presAssocID="{9A290B0F-94BD-45E9-BB83-74CB6E3EE8B4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7E94A5B9-2824-4B8F-A267-6E7AE7DE961B}" type="pres">
      <dgm:prSet presAssocID="{EF4FB4B9-9B4C-42A5-A014-0CB3BBB245F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D4F722-D374-4DB7-A75D-ED420E9D6284}" type="presOf" srcId="{CA8E6684-48F7-48C5-9E52-F50FC6EF27E8}" destId="{2AAC1A58-3495-4D10-8451-A4A9E96680AD}" srcOrd="1" destOrd="0" presId="urn:microsoft.com/office/officeart/2005/8/layout/bProcess3"/>
    <dgm:cxn modelId="{6F81A05B-3AD9-4914-84CB-A5A600A143AD}" type="presOf" srcId="{0D104578-0BB0-4539-B1E9-913A6D7B8CAF}" destId="{09001F80-279C-4330-8E9F-4E414F009A58}" srcOrd="0" destOrd="0" presId="urn:microsoft.com/office/officeart/2005/8/layout/bProcess3"/>
    <dgm:cxn modelId="{FC4761D0-6AE5-4667-BCD9-DC82FE1927CB}" type="presOf" srcId="{491AE9D1-0417-43B9-B818-FBF762340B49}" destId="{D3C0E60C-DD43-4149-AE09-26A995574F4D}" srcOrd="0" destOrd="0" presId="urn:microsoft.com/office/officeart/2005/8/layout/bProcess3"/>
    <dgm:cxn modelId="{E4DE2E80-D329-412E-A56E-0D520EBB4562}" type="presOf" srcId="{EF4FB4B9-9B4C-42A5-A014-0CB3BBB245F0}" destId="{7E94A5B9-2824-4B8F-A267-6E7AE7DE961B}" srcOrd="0" destOrd="0" presId="urn:microsoft.com/office/officeart/2005/8/layout/bProcess3"/>
    <dgm:cxn modelId="{9513F99C-B2A4-4568-9EF3-9AF2BBD9FF3D}" type="presOf" srcId="{9A290B0F-94BD-45E9-BB83-74CB6E3EE8B4}" destId="{87B69E35-E4FC-4053-914D-718F147535B2}" srcOrd="0" destOrd="0" presId="urn:microsoft.com/office/officeart/2005/8/layout/bProcess3"/>
    <dgm:cxn modelId="{2A37CB0C-AF2A-4E4F-8891-F15A486BB03C}" type="presOf" srcId="{D39F53E2-6523-46C7-AD8C-AA54A9A586EF}" destId="{D8870A9A-55B1-4F87-AFCE-5CF831E783BF}" srcOrd="0" destOrd="0" presId="urn:microsoft.com/office/officeart/2005/8/layout/bProcess3"/>
    <dgm:cxn modelId="{E938D408-878E-4273-A5CE-1267102D8AFE}" srcId="{4EDB6026-CDBC-462C-8263-702B70678EF5}" destId="{D39F53E2-6523-46C7-AD8C-AA54A9A586EF}" srcOrd="1" destOrd="0" parTransId="{805A65EB-2236-4EF2-80A4-A2E0714C74A6}" sibTransId="{CA8E6684-48F7-48C5-9E52-F50FC6EF27E8}"/>
    <dgm:cxn modelId="{029D31E6-ACFF-44BD-9BD3-11BAE810851A}" type="presOf" srcId="{4EDB6026-CDBC-462C-8263-702B70678EF5}" destId="{896AB7D9-8538-4D82-BD5A-56D92A9D4ADB}" srcOrd="0" destOrd="0" presId="urn:microsoft.com/office/officeart/2005/8/layout/bProcess3"/>
    <dgm:cxn modelId="{788CAE20-AE05-4617-A731-565D378966C8}" srcId="{4EDB6026-CDBC-462C-8263-702B70678EF5}" destId="{491AE9D1-0417-43B9-B818-FBF762340B49}" srcOrd="2" destOrd="0" parTransId="{38AEF5BA-828A-4406-B3C1-E906E2EEB68D}" sibTransId="{9A290B0F-94BD-45E9-BB83-74CB6E3EE8B4}"/>
    <dgm:cxn modelId="{58EF806D-31D2-4AAA-AB2C-608FC1BDD288}" type="presOf" srcId="{9A290B0F-94BD-45E9-BB83-74CB6E3EE8B4}" destId="{AE9C34A7-EE02-4D57-BB62-3476FD4F76CF}" srcOrd="1" destOrd="0" presId="urn:microsoft.com/office/officeart/2005/8/layout/bProcess3"/>
    <dgm:cxn modelId="{257230D6-B9B4-4DCA-94E6-98165936BCF7}" type="presOf" srcId="{7970D4C8-8429-4C79-B215-2D9BE601CE25}" destId="{29881417-9AFD-45A4-AA22-5628E577C7CB}" srcOrd="0" destOrd="0" presId="urn:microsoft.com/office/officeart/2005/8/layout/bProcess3"/>
    <dgm:cxn modelId="{0717F42D-6F25-4B2B-8516-DE6BCA5ED8D4}" srcId="{4EDB6026-CDBC-462C-8263-702B70678EF5}" destId="{7970D4C8-8429-4C79-B215-2D9BE601CE25}" srcOrd="0" destOrd="0" parTransId="{A8E3AB36-D9A8-497E-96A6-1E2A7AB57556}" sibTransId="{0D104578-0BB0-4539-B1E9-913A6D7B8CAF}"/>
    <dgm:cxn modelId="{E9FA4756-7E99-43C1-A5D0-021EC1419BF6}" type="presOf" srcId="{CA8E6684-48F7-48C5-9E52-F50FC6EF27E8}" destId="{4762DE24-9330-4989-8844-5E4846EDE043}" srcOrd="0" destOrd="0" presId="urn:microsoft.com/office/officeart/2005/8/layout/bProcess3"/>
    <dgm:cxn modelId="{543189B6-5674-42F5-AD95-FE841E040239}" type="presOf" srcId="{0D104578-0BB0-4539-B1E9-913A6D7B8CAF}" destId="{596650DC-8BF1-499F-A8C8-4BF813A509AD}" srcOrd="1" destOrd="0" presId="urn:microsoft.com/office/officeart/2005/8/layout/bProcess3"/>
    <dgm:cxn modelId="{2BB458E3-5883-4231-9298-1B38D6785BAE}" srcId="{4EDB6026-CDBC-462C-8263-702B70678EF5}" destId="{EF4FB4B9-9B4C-42A5-A014-0CB3BBB245F0}" srcOrd="3" destOrd="0" parTransId="{E830C664-81A7-4174-AD95-53ED896A2922}" sibTransId="{5D0145CD-08D6-4FCE-A842-51BA6AC402DE}"/>
    <dgm:cxn modelId="{65F46F21-C6E1-4831-BCA3-B9E129FCBA2C}" type="presParOf" srcId="{896AB7D9-8538-4D82-BD5A-56D92A9D4ADB}" destId="{29881417-9AFD-45A4-AA22-5628E577C7CB}" srcOrd="0" destOrd="0" presId="urn:microsoft.com/office/officeart/2005/8/layout/bProcess3"/>
    <dgm:cxn modelId="{84B356A9-1E65-4AAE-81F1-5D86E99AAC3F}" type="presParOf" srcId="{896AB7D9-8538-4D82-BD5A-56D92A9D4ADB}" destId="{09001F80-279C-4330-8E9F-4E414F009A58}" srcOrd="1" destOrd="0" presId="urn:microsoft.com/office/officeart/2005/8/layout/bProcess3"/>
    <dgm:cxn modelId="{5A370D0A-8EA5-423F-A988-D59229BE72BF}" type="presParOf" srcId="{09001F80-279C-4330-8E9F-4E414F009A58}" destId="{596650DC-8BF1-499F-A8C8-4BF813A509AD}" srcOrd="0" destOrd="0" presId="urn:microsoft.com/office/officeart/2005/8/layout/bProcess3"/>
    <dgm:cxn modelId="{904FDB2A-3C93-4528-A8FA-36DE2E5D7EFA}" type="presParOf" srcId="{896AB7D9-8538-4D82-BD5A-56D92A9D4ADB}" destId="{D8870A9A-55B1-4F87-AFCE-5CF831E783BF}" srcOrd="2" destOrd="0" presId="urn:microsoft.com/office/officeart/2005/8/layout/bProcess3"/>
    <dgm:cxn modelId="{70FBF644-BE46-497E-8A5D-E1961E322597}" type="presParOf" srcId="{896AB7D9-8538-4D82-BD5A-56D92A9D4ADB}" destId="{4762DE24-9330-4989-8844-5E4846EDE043}" srcOrd="3" destOrd="0" presId="urn:microsoft.com/office/officeart/2005/8/layout/bProcess3"/>
    <dgm:cxn modelId="{D9AE5414-6001-4C3D-9858-8AF5FD5A795F}" type="presParOf" srcId="{4762DE24-9330-4989-8844-5E4846EDE043}" destId="{2AAC1A58-3495-4D10-8451-A4A9E96680AD}" srcOrd="0" destOrd="0" presId="urn:microsoft.com/office/officeart/2005/8/layout/bProcess3"/>
    <dgm:cxn modelId="{B8B6F3B2-EA95-4B67-88DE-3E65E229CC5B}" type="presParOf" srcId="{896AB7D9-8538-4D82-BD5A-56D92A9D4ADB}" destId="{D3C0E60C-DD43-4149-AE09-26A995574F4D}" srcOrd="4" destOrd="0" presId="urn:microsoft.com/office/officeart/2005/8/layout/bProcess3"/>
    <dgm:cxn modelId="{D623BE87-8697-443E-92A7-5F59ED75FD55}" type="presParOf" srcId="{896AB7D9-8538-4D82-BD5A-56D92A9D4ADB}" destId="{87B69E35-E4FC-4053-914D-718F147535B2}" srcOrd="5" destOrd="0" presId="urn:microsoft.com/office/officeart/2005/8/layout/bProcess3"/>
    <dgm:cxn modelId="{04AF739C-7CDD-4AA0-BCAB-C209A8D5AD11}" type="presParOf" srcId="{87B69E35-E4FC-4053-914D-718F147535B2}" destId="{AE9C34A7-EE02-4D57-BB62-3476FD4F76CF}" srcOrd="0" destOrd="0" presId="urn:microsoft.com/office/officeart/2005/8/layout/bProcess3"/>
    <dgm:cxn modelId="{99E21667-0E6C-49CD-B1F0-96B9AD2E299F}" type="presParOf" srcId="{896AB7D9-8538-4D82-BD5A-56D92A9D4ADB}" destId="{7E94A5B9-2824-4B8F-A267-6E7AE7DE961B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01F80-279C-4330-8E9F-4E414F009A58}">
      <dsp:nvSpPr>
        <dsp:cNvPr id="0" name=""/>
        <dsp:cNvSpPr/>
      </dsp:nvSpPr>
      <dsp:spPr>
        <a:xfrm>
          <a:off x="3142028" y="1431501"/>
          <a:ext cx="6921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2142" y="4572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470031" y="1473608"/>
        <a:ext cx="36137" cy="7227"/>
      </dsp:txXfrm>
    </dsp:sp>
    <dsp:sp modelId="{29881417-9AFD-45A4-AA22-5628E577C7CB}">
      <dsp:nvSpPr>
        <dsp:cNvPr id="0" name=""/>
        <dsp:cNvSpPr/>
      </dsp:nvSpPr>
      <dsp:spPr>
        <a:xfrm>
          <a:off x="1471" y="534514"/>
          <a:ext cx="3142357" cy="18854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solidFill>
                <a:schemeClr val="tx1"/>
              </a:solidFill>
            </a:rPr>
            <a:t>Not Absent  (1950s)</a:t>
          </a:r>
          <a:endParaRPr lang="en-US" sz="2000" kern="1200" baseline="0" dirty="0">
            <a:solidFill>
              <a:schemeClr val="tx1"/>
            </a:solidFill>
          </a:endParaRPr>
        </a:p>
      </dsp:txBody>
      <dsp:txXfrm>
        <a:off x="1471" y="534514"/>
        <a:ext cx="3142357" cy="1885414"/>
      </dsp:txXfrm>
    </dsp:sp>
    <dsp:sp modelId="{4762DE24-9330-4989-8844-5E4846EDE043}">
      <dsp:nvSpPr>
        <dsp:cNvPr id="0" name=""/>
        <dsp:cNvSpPr/>
      </dsp:nvSpPr>
      <dsp:spPr>
        <a:xfrm>
          <a:off x="1572650" y="2418128"/>
          <a:ext cx="3865099" cy="692142"/>
        </a:xfrm>
        <a:custGeom>
          <a:avLst/>
          <a:gdLst/>
          <a:ahLst/>
          <a:cxnLst/>
          <a:rect l="0" t="0" r="0" b="0"/>
          <a:pathLst>
            <a:path>
              <a:moveTo>
                <a:pt x="3865099" y="0"/>
              </a:moveTo>
              <a:lnTo>
                <a:pt x="3865099" y="363171"/>
              </a:lnTo>
              <a:lnTo>
                <a:pt x="0" y="363171"/>
              </a:lnTo>
              <a:lnTo>
                <a:pt x="0" y="69214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406897" y="2760586"/>
        <a:ext cx="196604" cy="7227"/>
      </dsp:txXfrm>
    </dsp:sp>
    <dsp:sp modelId="{D8870A9A-55B1-4F87-AFCE-5CF831E783BF}">
      <dsp:nvSpPr>
        <dsp:cNvPr id="0" name=""/>
        <dsp:cNvSpPr/>
      </dsp:nvSpPr>
      <dsp:spPr>
        <a:xfrm>
          <a:off x="3866571" y="534514"/>
          <a:ext cx="3142357" cy="18854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Present but unwell – Measurement related to health issues (1970s)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866571" y="534514"/>
        <a:ext cx="3142357" cy="1885414"/>
      </dsp:txXfrm>
    </dsp:sp>
    <dsp:sp modelId="{87B69E35-E4FC-4053-914D-718F147535B2}">
      <dsp:nvSpPr>
        <dsp:cNvPr id="0" name=""/>
        <dsp:cNvSpPr/>
      </dsp:nvSpPr>
      <dsp:spPr>
        <a:xfrm>
          <a:off x="3142028" y="4039658"/>
          <a:ext cx="6921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2142" y="4572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470031" y="4081764"/>
        <a:ext cx="36137" cy="7227"/>
      </dsp:txXfrm>
    </dsp:sp>
    <dsp:sp modelId="{D3C0E60C-DD43-4149-AE09-26A995574F4D}">
      <dsp:nvSpPr>
        <dsp:cNvPr id="0" name=""/>
        <dsp:cNvSpPr/>
      </dsp:nvSpPr>
      <dsp:spPr>
        <a:xfrm>
          <a:off x="1471" y="3142671"/>
          <a:ext cx="3142357" cy="18854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Student perceived academic performance loss – Measurement related to health issues            (2005; 2009; 2011, 2013)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471" y="3142671"/>
        <a:ext cx="3142357" cy="1885414"/>
      </dsp:txXfrm>
    </dsp:sp>
    <dsp:sp modelId="{7E94A5B9-2824-4B8F-A267-6E7AE7DE961B}">
      <dsp:nvSpPr>
        <dsp:cNvPr id="0" name=""/>
        <dsp:cNvSpPr/>
      </dsp:nvSpPr>
      <dsp:spPr>
        <a:xfrm>
          <a:off x="3866571" y="3142671"/>
          <a:ext cx="3142357" cy="18854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Student perceived academic performance loss – Measurement related to academic success behaviors      (this study)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866571" y="3142671"/>
        <a:ext cx="3142357" cy="1885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CC1C84-8091-462D-A72E-350AC63AD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59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FF15C7-659B-4AD8-BF28-E73582F81877}" type="datetimeFigureOut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D92FC9-7895-4019-A5D8-13D82C51A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4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B4DA71-4F8D-4F97-86AA-718B2A0778A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A1087D-A02F-4F9A-B143-F06E468BB92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27514B-0917-4A4B-8DAA-CE2491C0E7A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BFE9C-8B3E-4ED8-A1A0-2FA160C567A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A61072-1172-4F71-885F-F7322E0F3F7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02624E-CE94-453C-9839-4F71E5BCAF8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AB330C-61D4-411F-8459-0FA578D6F5C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5D2785-23B9-4C91-8DF6-314D62E887F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54C742-473A-4B94-BB41-0AF46511C51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0FCBE4-D701-4858-8996-91E6BACB299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156818-198B-4C9C-9A64-BF4312FBBF4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B605EF-BAAE-4CB2-83F1-7EC90A8AE02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69C0A-41C8-47EC-955E-263DEFCF313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8697E-C9F5-4B68-91F7-8CF90768CE8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644918-037F-4764-A8D3-84A1D02C880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CB4C4D-2146-4D48-8CC6-192B766AD7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EA8465-DAA8-4F14-9DBF-F09B426B2B7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D507C-7403-470A-AD73-A923BDAB113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5AE99E-99B6-4BB0-9F31-38E893398915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991DF5-EBF9-42FA-AA22-3AD864B794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9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79E9-02AF-492F-A3B8-CC1665001012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C84A8-A2B5-465E-AC6B-1C8715471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2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C08C-F4FE-44B4-9810-DC543908DC1B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A331A-A9FF-45DF-81E9-1F1DDEE318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6D462-9189-4C78-BFF7-30E736A7AA0D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8831-4104-44D5-AF3E-50121C7DD3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2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892314-8420-4E45-9B97-97F0C94B5C33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41DF44-8FE2-454D-820C-FB766B9432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4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04FB9-5F82-44B0-AA2B-9ABA61017CD7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4B4C-4914-4BD5-ADDC-B642EC40ED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7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FB4251-4D71-44ED-8C30-8C8B5E30A434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E6D1D1-4E5E-4948-B4E9-92FCFC1A0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D7C8-53E8-4660-B897-9099BD4B67AF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FBA1-A143-4922-8267-315BDD53DD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3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157B85-8C59-4B5E-A502-C3AE2F74D556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38CC43-F0A3-45F7-B5B3-334DB1686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0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90016-202B-49F9-8524-1E375CAB2147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310E08-6754-4F78-8CD0-D671FC3D9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2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789830-E19E-47C9-B836-F4A813720A3F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D5C260-5399-422A-A56D-9438F6A428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9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77C3992F-046E-4A2E-BF61-D1BE4BD84319}" type="datetime1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6BC30339-DCA3-48D0-8537-15BAF52C13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89" r:id="rId2"/>
    <p:sldLayoutId id="2147484195" r:id="rId3"/>
    <p:sldLayoutId id="2147484190" r:id="rId4"/>
    <p:sldLayoutId id="2147484196" r:id="rId5"/>
    <p:sldLayoutId id="2147484191" r:id="rId6"/>
    <p:sldLayoutId id="2147484197" r:id="rId7"/>
    <p:sldLayoutId id="2147484198" r:id="rId8"/>
    <p:sldLayoutId id="2147484199" r:id="rId9"/>
    <p:sldLayoutId id="2147484192" r:id="rId10"/>
    <p:sldLayoutId id="21474841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23232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23232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VickiF631@aol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ferritto@sunymaritime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813" y="685800"/>
            <a:ext cx="7772400" cy="1905000"/>
          </a:xfrm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200" dirty="0" smtClean="0">
                <a:solidFill>
                  <a:schemeClr val="tx2">
                    <a:satMod val="130000"/>
                  </a:schemeClr>
                </a:solidFill>
              </a:rPr>
              <a:t>Maritime Education Factors </a:t>
            </a:r>
            <a:br>
              <a:rPr lang="en-US" sz="4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200" dirty="0" smtClean="0">
                <a:solidFill>
                  <a:schemeClr val="tx2">
                    <a:satMod val="130000"/>
                  </a:schemeClr>
                </a:solidFill>
              </a:rPr>
              <a:t>and Presenteeism: </a:t>
            </a:r>
            <a:br>
              <a:rPr lang="en-US" sz="4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200" dirty="0" smtClean="0">
                <a:solidFill>
                  <a:schemeClr val="tx2">
                    <a:satMod val="130000"/>
                  </a:schemeClr>
                </a:solidFill>
              </a:rPr>
              <a:t>A Comparative Quantitative Study</a:t>
            </a:r>
            <a:endParaRPr lang="en-US" sz="4200" dirty="0">
              <a:effectLst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257300" y="3048000"/>
            <a:ext cx="7848600" cy="1219200"/>
          </a:xfrm>
        </p:spPr>
        <p:txBody>
          <a:bodyPr/>
          <a:lstStyle/>
          <a:p>
            <a:pPr marL="26988" eaLnBrk="1" hangingPunct="1"/>
            <a:endParaRPr lang="en-US" altLang="en-US" sz="500" smtClean="0">
              <a:solidFill>
                <a:schemeClr val="tx1"/>
              </a:solidFill>
            </a:endParaRPr>
          </a:p>
          <a:p>
            <a:pPr marL="26988" algn="ctr" eaLnBrk="1" hangingPunct="1"/>
            <a:r>
              <a:rPr lang="en-US" altLang="en-US" sz="2800" smtClean="0">
                <a:solidFill>
                  <a:schemeClr val="tx1"/>
                </a:solidFill>
              </a:rPr>
              <a:t>Virginia (Vicki) Ferritto, Ph.D. </a:t>
            </a:r>
          </a:p>
          <a:p>
            <a:pPr marL="26988" algn="ctr" eaLnBrk="1" hangingPunct="1"/>
            <a:r>
              <a:rPr lang="en-US" altLang="en-US" sz="2800" smtClean="0">
                <a:solidFill>
                  <a:schemeClr val="tx1"/>
                </a:solidFill>
              </a:rPr>
              <a:t>Assistant Professor, SUNY Maritime College</a:t>
            </a:r>
          </a:p>
          <a:p>
            <a:pPr marL="26988" algn="ctr" eaLnBrk="1" hangingPunct="1"/>
            <a:r>
              <a:rPr lang="en-US" altLang="en-US" sz="1200" smtClean="0">
                <a:solidFill>
                  <a:schemeClr val="tx1"/>
                </a:solidFill>
              </a:rPr>
              <a:t>`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677A62F-04B2-4B1E-AD02-7697F3A206B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695450" y="5187950"/>
            <a:ext cx="7010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B587C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E854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854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854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854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854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Arial" charset="0"/>
              </a:rPr>
              <a:t>Maritime Education Summit (MES) 2014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Arial" charset="0"/>
              </a:rPr>
              <a:t>October 18,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52400"/>
            <a:ext cx="7499350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>Summary of Results</a:t>
            </a:r>
            <a:endParaRPr lang="en-US" sz="39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77200" cy="5486400"/>
          </a:xfrm>
        </p:spPr>
        <p:txBody>
          <a:bodyPr/>
          <a:lstStyle/>
          <a:p>
            <a:pPr marL="82550" indent="0" eaLnBrk="1" hangingPunct="1">
              <a:defRPr/>
            </a:pPr>
            <a:r>
              <a:rPr lang="en-US" altLang="en-US" sz="3000" dirty="0" smtClean="0"/>
              <a:t>The null hypotheses were not rejected</a:t>
            </a:r>
          </a:p>
          <a:p>
            <a:pPr lvl="1" eaLnBrk="1" hangingPunct="1">
              <a:defRPr/>
            </a:pPr>
            <a:r>
              <a:rPr lang="en-US" altLang="en-US" sz="2500" dirty="0" smtClean="0"/>
              <a:t>No statistical evidence to suggest the level of presenteeism among the study’s sample of license students is associated with factors they perceived to favorably or negatively impact academic performance.</a:t>
            </a:r>
          </a:p>
          <a:p>
            <a:pPr lvl="1" eaLnBrk="1" hangingPunct="1">
              <a:defRPr/>
            </a:pPr>
            <a:endParaRPr lang="en-US" altLang="en-US" sz="1200" dirty="0" smtClean="0"/>
          </a:p>
          <a:p>
            <a:pPr marL="82550" indent="0" eaLnBrk="1" hangingPunct="1">
              <a:defRPr/>
            </a:pPr>
            <a:r>
              <a:rPr lang="en-US" altLang="en-US" sz="3000" dirty="0" smtClean="0"/>
              <a:t>Additional insight from two open-ended questions</a:t>
            </a:r>
          </a:p>
          <a:p>
            <a:pPr lvl="1" eaLnBrk="1" hangingPunct="1">
              <a:defRPr/>
            </a:pPr>
            <a:r>
              <a:rPr lang="en-US" altLang="en-US" sz="2500" dirty="0" smtClean="0"/>
              <a:t>Imbalance between time students can allocate to academics and time allocated to meet regimental requirements and responsibilities</a:t>
            </a:r>
          </a:p>
          <a:p>
            <a:pPr lvl="1" eaLnBrk="1" hangingPunct="1">
              <a:defRPr/>
            </a:pPr>
            <a:r>
              <a:rPr lang="en-US" altLang="en-US" sz="2500" dirty="0" smtClean="0"/>
              <a:t>Lack of sleep opportunities</a:t>
            </a:r>
          </a:p>
          <a:p>
            <a:pPr marL="403225" lvl="1" indent="0" eaLnBrk="1" hangingPunct="1">
              <a:buFont typeface="Verdana" pitchFamily="34" charset="0"/>
              <a:buNone/>
              <a:defRPr/>
            </a:pPr>
            <a:endParaRPr lang="en-US" alt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DA897-D75B-4D8E-82E9-2FF10163E09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513"/>
            <a:ext cx="7499350" cy="573087"/>
          </a:xfrm>
        </p:spPr>
        <p:txBody>
          <a:bodyPr/>
          <a:lstStyle/>
          <a:p>
            <a:pPr algn="ctr">
              <a:defRPr/>
            </a:pPr>
            <a:r>
              <a:rPr lang="en-US" sz="2900" dirty="0" smtClean="0">
                <a:solidFill>
                  <a:schemeClr val="tx2">
                    <a:satMod val="130000"/>
                  </a:schemeClr>
                </a:solidFill>
              </a:rPr>
              <a:t>Hypothesis 1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696200" cy="6248400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2300" dirty="0" smtClean="0"/>
              <a:t>Null (H</a:t>
            </a:r>
            <a:r>
              <a:rPr lang="en-US" sz="2300" baseline="-25000" dirty="0" smtClean="0"/>
              <a:t>0</a:t>
            </a:r>
            <a:r>
              <a:rPr lang="en-US" sz="2300" dirty="0" smtClean="0"/>
              <a:t>1): </a:t>
            </a:r>
            <a:r>
              <a:rPr lang="en-US" sz="2300" dirty="0"/>
              <a:t>There is no difference in the average presenteeism score between </a:t>
            </a:r>
            <a:r>
              <a:rPr lang="en-US" sz="2300" dirty="0" smtClean="0"/>
              <a:t>license students who did and did not identify </a:t>
            </a:r>
            <a:r>
              <a:rPr lang="en-US" sz="2300" b="1" dirty="0" smtClean="0"/>
              <a:t>cruise</a:t>
            </a:r>
            <a:r>
              <a:rPr lang="en-US" sz="2300" dirty="0" smtClean="0"/>
              <a:t> as favorably impacting their academic performance.</a:t>
            </a:r>
            <a:endParaRPr lang="en-US" sz="2300" dirty="0"/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-test yielded no statistically </a:t>
            </a:r>
            <a:r>
              <a:rPr lang="en-US" sz="1900" dirty="0"/>
              <a:t>significant difference in the average presenteeism score between the two </a:t>
            </a:r>
            <a:r>
              <a:rPr lang="en-US" sz="1900" dirty="0" smtClean="0"/>
              <a:t>groups.</a:t>
            </a:r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(22) = .51; </a:t>
            </a:r>
            <a:r>
              <a:rPr lang="en-US" sz="1900" i="1" dirty="0" smtClean="0"/>
              <a:t>p</a:t>
            </a:r>
            <a:r>
              <a:rPr lang="en-US" sz="1900" dirty="0" smtClean="0"/>
              <a:t> = .62; therefore, the </a:t>
            </a:r>
            <a:r>
              <a:rPr lang="en-US" sz="1900" dirty="0"/>
              <a:t>null hypothesis was not </a:t>
            </a:r>
            <a:r>
              <a:rPr lang="en-US" sz="1900" dirty="0" smtClean="0"/>
              <a:t>rejected</a:t>
            </a:r>
          </a:p>
          <a:p>
            <a:pPr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/>
          </a:p>
          <a:p>
            <a:pPr marL="82550" indent="0">
              <a:buFont typeface="Wingdings 2" pitchFamily="18" charset="2"/>
              <a:buNone/>
              <a:defRPr/>
            </a:pPr>
            <a:endParaRPr lang="en-US" sz="200" i="1" dirty="0" smtClean="0"/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1400" i="1" dirty="0" smtClean="0"/>
              <a:t>				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5E765-E05C-4ABE-A6AF-2D3E690E7F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84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7413"/>
            <a:ext cx="4114800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513"/>
            <a:ext cx="7499350" cy="57308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Hypothesis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72400" cy="6248400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2300" dirty="0" smtClean="0"/>
              <a:t>Null (H</a:t>
            </a:r>
            <a:r>
              <a:rPr lang="en-US" sz="2300" baseline="-25000" dirty="0" smtClean="0"/>
              <a:t>0</a:t>
            </a:r>
            <a:r>
              <a:rPr lang="en-US" sz="2300" dirty="0"/>
              <a:t>2</a:t>
            </a:r>
            <a:r>
              <a:rPr lang="en-US" sz="2300" dirty="0" smtClean="0"/>
              <a:t>): </a:t>
            </a:r>
            <a:r>
              <a:rPr lang="en-US" sz="2300" dirty="0"/>
              <a:t>There is no difference in the average presenteeism score between </a:t>
            </a:r>
            <a:r>
              <a:rPr lang="en-US" sz="2300" dirty="0" smtClean="0"/>
              <a:t>license students who did and did not identify </a:t>
            </a:r>
            <a:r>
              <a:rPr lang="en-US" sz="2300" b="1" dirty="0" smtClean="0"/>
              <a:t>license/maritime instruction </a:t>
            </a:r>
            <a:r>
              <a:rPr lang="en-US" sz="2300" dirty="0" smtClean="0"/>
              <a:t>as favorably impacting their academic performance.</a:t>
            </a:r>
            <a:endParaRPr lang="en-US" sz="2300" dirty="0"/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-test yielded no statistically </a:t>
            </a:r>
            <a:r>
              <a:rPr lang="en-US" sz="1900" dirty="0"/>
              <a:t>significant difference in the average presenteeism score between the two </a:t>
            </a:r>
            <a:r>
              <a:rPr lang="en-US" sz="1900" dirty="0" smtClean="0"/>
              <a:t>groups. </a:t>
            </a:r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(22) = 1.40; </a:t>
            </a:r>
            <a:r>
              <a:rPr lang="en-US" sz="1900" i="1" dirty="0" smtClean="0"/>
              <a:t>p</a:t>
            </a:r>
            <a:r>
              <a:rPr lang="en-US" sz="1900" dirty="0" smtClean="0"/>
              <a:t> = .18; therefore, the </a:t>
            </a:r>
            <a:r>
              <a:rPr lang="en-US" sz="1900" dirty="0"/>
              <a:t>null hypothesis was not </a:t>
            </a:r>
            <a:r>
              <a:rPr lang="en-US" sz="1900" dirty="0" smtClean="0"/>
              <a:t>rejected</a:t>
            </a:r>
          </a:p>
          <a:p>
            <a:pPr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/>
          </a:p>
          <a:p>
            <a:pPr marL="82550" indent="0">
              <a:buFont typeface="Wingdings 2" pitchFamily="18" charset="2"/>
              <a:buNone/>
              <a:defRPr/>
            </a:pPr>
            <a:endParaRPr lang="en-US" sz="200" i="1" dirty="0" smtClean="0"/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1400" i="1" dirty="0" smtClean="0"/>
              <a:t>				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F3DFD-DFB0-4CA7-9C25-B8E6776C7C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946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429000"/>
            <a:ext cx="40862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513"/>
            <a:ext cx="7499350" cy="57308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Hypothesis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72400" cy="6248400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2300" dirty="0" smtClean="0"/>
              <a:t>Null (H</a:t>
            </a:r>
            <a:r>
              <a:rPr lang="en-US" sz="2300" baseline="-25000" dirty="0" smtClean="0"/>
              <a:t>0</a:t>
            </a:r>
            <a:r>
              <a:rPr lang="en-US" sz="2300" dirty="0"/>
              <a:t>3</a:t>
            </a:r>
            <a:r>
              <a:rPr lang="en-US" sz="2300" dirty="0" smtClean="0"/>
              <a:t>): </a:t>
            </a:r>
            <a:r>
              <a:rPr lang="en-US" sz="2300" dirty="0"/>
              <a:t>There is no difference in the average presenteeism score between </a:t>
            </a:r>
            <a:r>
              <a:rPr lang="en-US" sz="2300" dirty="0" smtClean="0"/>
              <a:t>license students who did and did not identify </a:t>
            </a:r>
            <a:r>
              <a:rPr lang="en-US" sz="2300" b="1" dirty="0" smtClean="0"/>
              <a:t>mandatory regimental activities </a:t>
            </a:r>
            <a:r>
              <a:rPr lang="en-US" sz="2300" dirty="0" smtClean="0"/>
              <a:t>as negatively impacting their academic performance.</a:t>
            </a:r>
            <a:endParaRPr lang="en-US" sz="2300" dirty="0"/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-test yielded no statistically </a:t>
            </a:r>
            <a:r>
              <a:rPr lang="en-US" sz="1900" dirty="0"/>
              <a:t>significant difference in the average presenteeism score between the two </a:t>
            </a:r>
            <a:r>
              <a:rPr lang="en-US" sz="1900" dirty="0" smtClean="0"/>
              <a:t>groups. </a:t>
            </a:r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(52) = -.05; </a:t>
            </a:r>
            <a:r>
              <a:rPr lang="en-US" sz="1900" i="1" dirty="0" smtClean="0"/>
              <a:t>p</a:t>
            </a:r>
            <a:r>
              <a:rPr lang="en-US" sz="1900" dirty="0" smtClean="0"/>
              <a:t> = .96; therefore, the </a:t>
            </a:r>
            <a:r>
              <a:rPr lang="en-US" sz="1900" dirty="0"/>
              <a:t>null hypothesis was not </a:t>
            </a:r>
            <a:r>
              <a:rPr lang="en-US" sz="1900" dirty="0" smtClean="0"/>
              <a:t>rejected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/>
          </a:p>
          <a:p>
            <a:pPr marL="82550" indent="0">
              <a:buFont typeface="Wingdings 2" pitchFamily="18" charset="2"/>
              <a:buNone/>
              <a:defRPr/>
            </a:pPr>
            <a:endParaRPr lang="en-US" sz="200" i="1" dirty="0" smtClean="0"/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1400" i="1" dirty="0" smtClean="0"/>
              <a:t>				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42662-450A-4968-B818-743AFDFE7F5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04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4038600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513"/>
            <a:ext cx="7499350" cy="57308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Hypothesis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4838"/>
            <a:ext cx="7772400" cy="6248400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2300" dirty="0" smtClean="0"/>
              <a:t>Null (H</a:t>
            </a:r>
            <a:r>
              <a:rPr lang="en-US" sz="2300" baseline="-25000" dirty="0" smtClean="0"/>
              <a:t>0</a:t>
            </a:r>
            <a:r>
              <a:rPr lang="en-US" sz="2300" dirty="0"/>
              <a:t>4</a:t>
            </a:r>
            <a:r>
              <a:rPr lang="en-US" sz="2300" dirty="0" smtClean="0"/>
              <a:t>): There is no difference in the average presenteeism score between license students who did and did not identify </a:t>
            </a:r>
            <a:r>
              <a:rPr lang="en-US" sz="2300" b="1" dirty="0" smtClean="0"/>
              <a:t>taps</a:t>
            </a:r>
            <a:r>
              <a:rPr lang="en-US" sz="2300" dirty="0" smtClean="0"/>
              <a:t> as negatively impacting their academic performance.</a:t>
            </a:r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-test yielded no statistically significant difference in the average presenteeism score between the two groups. </a:t>
            </a:r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(52) = .56; </a:t>
            </a:r>
            <a:r>
              <a:rPr lang="en-US" sz="1900" i="1" dirty="0" smtClean="0"/>
              <a:t>p</a:t>
            </a:r>
            <a:r>
              <a:rPr lang="en-US" sz="1900" dirty="0" smtClean="0"/>
              <a:t> = .58; therefore, the null hypothesis was not rejected</a:t>
            </a:r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/>
          </a:p>
          <a:p>
            <a:pPr marL="82550" indent="0">
              <a:buFont typeface="Wingdings 2" pitchFamily="18" charset="2"/>
              <a:buNone/>
              <a:defRPr/>
            </a:pPr>
            <a:endParaRPr lang="en-US" sz="200" i="1" dirty="0" smtClean="0"/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1400" i="1" dirty="0" smtClean="0"/>
              <a:t>				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7E622-F21B-4783-BBCD-49F89676A3B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15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49638"/>
            <a:ext cx="39624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513"/>
            <a:ext cx="7499350" cy="57308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Hypothesis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72400" cy="6248400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2300" dirty="0" smtClean="0"/>
              <a:t>Null (H</a:t>
            </a:r>
            <a:r>
              <a:rPr lang="en-US" sz="2300" baseline="-25000" dirty="0" smtClean="0"/>
              <a:t>0</a:t>
            </a:r>
            <a:r>
              <a:rPr lang="en-US" sz="2300" dirty="0"/>
              <a:t>5</a:t>
            </a:r>
            <a:r>
              <a:rPr lang="en-US" sz="2300" dirty="0" smtClean="0"/>
              <a:t>): </a:t>
            </a:r>
            <a:r>
              <a:rPr lang="en-US" sz="2300" dirty="0"/>
              <a:t>There is no difference in the average presenteeism score between </a:t>
            </a:r>
            <a:r>
              <a:rPr lang="en-US" sz="2300" dirty="0" smtClean="0"/>
              <a:t>license students who did and did not identify </a:t>
            </a:r>
            <a:r>
              <a:rPr lang="en-US" sz="2300" b="1" dirty="0" smtClean="0"/>
              <a:t>morning or afternoon formations </a:t>
            </a:r>
            <a:r>
              <a:rPr lang="en-US" sz="2300" dirty="0" smtClean="0"/>
              <a:t>as negatively impacting their academic performance.</a:t>
            </a:r>
            <a:endParaRPr lang="en-US" sz="2300" dirty="0"/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-test yielded no statistically </a:t>
            </a:r>
            <a:r>
              <a:rPr lang="en-US" sz="1900" dirty="0"/>
              <a:t>significant difference in the average presenteeism score between the two </a:t>
            </a:r>
            <a:r>
              <a:rPr lang="en-US" sz="1900" dirty="0" smtClean="0"/>
              <a:t>groups. </a:t>
            </a:r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(52) = -.56; </a:t>
            </a:r>
            <a:r>
              <a:rPr lang="en-US" sz="1900" i="1" dirty="0" smtClean="0"/>
              <a:t>p</a:t>
            </a:r>
            <a:r>
              <a:rPr lang="en-US" sz="1900" dirty="0" smtClean="0"/>
              <a:t> = .58; therefore, the </a:t>
            </a:r>
            <a:r>
              <a:rPr lang="en-US" sz="1900" dirty="0"/>
              <a:t>null hypothesis was not </a:t>
            </a:r>
            <a:r>
              <a:rPr lang="en-US" sz="1900" dirty="0" smtClean="0"/>
              <a:t>rejected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/>
          </a:p>
          <a:p>
            <a:pPr marL="82550" indent="0">
              <a:buFont typeface="Wingdings 2" pitchFamily="18" charset="2"/>
              <a:buNone/>
              <a:defRPr/>
            </a:pPr>
            <a:endParaRPr lang="en-US" sz="200" i="1" dirty="0" smtClean="0"/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1400" i="1" dirty="0" smtClean="0"/>
              <a:t>				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2728E-915D-49C0-AA77-4E695CCD8A9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253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3575"/>
            <a:ext cx="457200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513"/>
            <a:ext cx="7499350" cy="57308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Hypothesis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72400" cy="6096000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n-US" sz="2300" dirty="0" smtClean="0"/>
              <a:t>Null (H</a:t>
            </a:r>
            <a:r>
              <a:rPr lang="en-US" sz="2300" baseline="-25000" dirty="0" smtClean="0"/>
              <a:t>0</a:t>
            </a:r>
            <a:r>
              <a:rPr lang="en-US" sz="2300" dirty="0"/>
              <a:t>6</a:t>
            </a:r>
            <a:r>
              <a:rPr lang="en-US" sz="2300" dirty="0" smtClean="0"/>
              <a:t>): </a:t>
            </a:r>
            <a:r>
              <a:rPr lang="en-US" sz="2300" dirty="0"/>
              <a:t>There is no difference in the average presenteeism score between </a:t>
            </a:r>
            <a:r>
              <a:rPr lang="en-US" sz="2300" dirty="0" smtClean="0"/>
              <a:t>license students who did and did not identify </a:t>
            </a:r>
            <a:r>
              <a:rPr lang="en-US" sz="2300" b="1" dirty="0" smtClean="0"/>
              <a:t>watch</a:t>
            </a:r>
            <a:r>
              <a:rPr lang="en-US" sz="2300" dirty="0" smtClean="0"/>
              <a:t> as negatively impacting their academic performance.</a:t>
            </a:r>
            <a:endParaRPr lang="en-US" sz="2300" dirty="0"/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-test yielded no statistically </a:t>
            </a:r>
            <a:r>
              <a:rPr lang="en-US" sz="1900" dirty="0"/>
              <a:t>significant difference in the average presenteeism score between the two </a:t>
            </a:r>
            <a:r>
              <a:rPr lang="en-US" sz="1900" dirty="0" smtClean="0"/>
              <a:t>groups.</a:t>
            </a:r>
          </a:p>
          <a:p>
            <a:pPr>
              <a:defRPr/>
            </a:pPr>
            <a:r>
              <a:rPr lang="en-US" sz="1900" i="1" dirty="0" smtClean="0"/>
              <a:t>t</a:t>
            </a:r>
            <a:r>
              <a:rPr lang="en-US" sz="1900" dirty="0" smtClean="0"/>
              <a:t>(52) = -1.15; </a:t>
            </a:r>
            <a:r>
              <a:rPr lang="en-US" sz="1900" i="1" dirty="0" smtClean="0"/>
              <a:t>p</a:t>
            </a:r>
            <a:r>
              <a:rPr lang="en-US" sz="1900" dirty="0" smtClean="0"/>
              <a:t> = .25; therefore, the </a:t>
            </a:r>
            <a:r>
              <a:rPr lang="en-US" sz="1900" dirty="0"/>
              <a:t>null hypothesis was not </a:t>
            </a:r>
            <a:r>
              <a:rPr lang="en-US" sz="1900" dirty="0" smtClean="0"/>
              <a:t>rejected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 smtClean="0"/>
          </a:p>
          <a:p>
            <a:pPr marL="82550" indent="0">
              <a:buFont typeface="Wingdings 2" pitchFamily="18" charset="2"/>
              <a:buNone/>
              <a:defRPr/>
            </a:pPr>
            <a:endParaRPr lang="en-US" sz="2600" dirty="0"/>
          </a:p>
          <a:p>
            <a:pPr marL="82550" indent="0">
              <a:buFont typeface="Wingdings 2" pitchFamily="18" charset="2"/>
              <a:buNone/>
              <a:defRPr/>
            </a:pPr>
            <a:endParaRPr lang="en-US" sz="200" i="1" dirty="0" smtClean="0"/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sz="1400" i="1" dirty="0" smtClean="0"/>
              <a:t>				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6346C-263C-45F9-B45C-EF51F762059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35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352800"/>
            <a:ext cx="40386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52400"/>
            <a:ext cx="749935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Significance of the Study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924800" cy="5257800"/>
          </a:xfrm>
        </p:spPr>
        <p:txBody>
          <a:bodyPr rtlCol="0"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Filled gaps in presenteeism and maritime education literature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First to investigate presenteeism among license students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First to operationalize presenteeism using student behaviors associated with academic performance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7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May add insight to support discussions with license students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700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May be of interest to maritime education administrators, policy makers, and educators</a:t>
            </a:r>
          </a:p>
          <a:p>
            <a:pPr marL="11430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AE8DAD-3B90-451E-A456-E26C7B37E915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286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          </a:t>
            </a: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Limitations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209800" y="1524000"/>
            <a:ext cx="6324600" cy="3505200"/>
          </a:xfrm>
        </p:spPr>
        <p:txBody>
          <a:bodyPr/>
          <a:lstStyle/>
          <a:p>
            <a:r>
              <a:rPr lang="en-US" altLang="en-US" smtClean="0"/>
              <a:t>Study sample</a:t>
            </a:r>
          </a:p>
          <a:p>
            <a:r>
              <a:rPr lang="en-US" altLang="en-US" smtClean="0"/>
              <a:t>Accuracy of self-reported data</a:t>
            </a:r>
          </a:p>
          <a:p>
            <a:r>
              <a:rPr lang="en-US" altLang="en-US" smtClean="0"/>
              <a:t>Recall bias</a:t>
            </a:r>
          </a:p>
          <a:p>
            <a:r>
              <a:rPr lang="en-US" altLang="en-US" smtClean="0"/>
              <a:t>Initial use of PPAP Scale</a:t>
            </a:r>
          </a:p>
          <a:p>
            <a:r>
              <a:rPr lang="en-US" altLang="en-US" smtClean="0"/>
              <a:t>Favorable and negative factor identification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F8315-E043-437F-8668-AC1672CB529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67650" cy="563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Recommendations for Future Research</a:t>
            </a:r>
            <a:endParaRPr lang="en-US" sz="3200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153400" cy="5638800"/>
          </a:xfrm>
        </p:spPr>
        <p:txBody>
          <a:bodyPr/>
          <a:lstStyle/>
          <a:p>
            <a:pPr>
              <a:defRPr/>
            </a:pPr>
            <a:r>
              <a:rPr lang="en-US" altLang="en-US" sz="2600" dirty="0" smtClean="0"/>
              <a:t>Other license student populations</a:t>
            </a:r>
          </a:p>
          <a:p>
            <a:pPr>
              <a:defRPr/>
            </a:pPr>
            <a:r>
              <a:rPr lang="en-US" altLang="en-US" sz="2600" dirty="0" smtClean="0"/>
              <a:t>General student populations</a:t>
            </a:r>
          </a:p>
          <a:p>
            <a:pPr>
              <a:defRPr/>
            </a:pPr>
            <a:r>
              <a:rPr lang="en-US" altLang="en-US" sz="2600" dirty="0" smtClean="0"/>
              <a:t>Demographic variables (e.g., age, gender, class, major, GPA)</a:t>
            </a:r>
          </a:p>
          <a:p>
            <a:pPr>
              <a:defRPr/>
            </a:pPr>
            <a:r>
              <a:rPr lang="en-US" altLang="en-US" sz="2600" dirty="0" smtClean="0"/>
              <a:t>Investigate other respondent identified favorable and negative factors</a:t>
            </a:r>
          </a:p>
          <a:p>
            <a:pPr>
              <a:defRPr/>
            </a:pPr>
            <a:r>
              <a:rPr lang="en-US" altLang="en-US" sz="2600" dirty="0" smtClean="0"/>
              <a:t>Offer respondents list of negative and favorable factors</a:t>
            </a:r>
          </a:p>
          <a:p>
            <a:pPr>
              <a:defRPr/>
            </a:pPr>
            <a:r>
              <a:rPr lang="en-US" altLang="en-US" sz="2600" dirty="0" smtClean="0"/>
              <a:t>Compare PPAP Scale results to objective measures</a:t>
            </a:r>
          </a:p>
          <a:p>
            <a:pPr>
              <a:defRPr/>
            </a:pPr>
            <a:r>
              <a:rPr lang="en-US" altLang="en-US" sz="2600" dirty="0" smtClean="0"/>
              <a:t>Longitudinal studies</a:t>
            </a:r>
          </a:p>
          <a:p>
            <a:pPr>
              <a:defRPr/>
            </a:pPr>
            <a:r>
              <a:rPr lang="en-US" altLang="en-US" sz="2600" dirty="0" smtClean="0"/>
              <a:t>Complement studies using health-related issues to operationalize presenteeism among students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en-US" sz="2400" dirty="0" smtClean="0"/>
              <a:t> </a:t>
            </a:r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95EC1-B879-49DC-AFD4-F8C255844E2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9762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Presenteeism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07959-543B-4900-AA60-09BD5CB9F5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990600"/>
          <a:ext cx="7010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38862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</a:rPr>
              <a:t>                                                                    </a:t>
            </a: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>References</a:t>
            </a:r>
            <a:endParaRPr lang="en-US" sz="39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620000" cy="5486400"/>
          </a:xfrm>
        </p:spPr>
        <p:txBody>
          <a:bodyPr/>
          <a:lstStyle/>
          <a:p>
            <a:pPr marL="114300" indent="-457200" eaLnBrk="1" hangingPunct="1">
              <a:buFont typeface="Wingdings 2" pitchFamily="18" charset="2"/>
              <a:buNone/>
            </a:pPr>
            <a:r>
              <a:rPr lang="en-US" altLang="en-US" sz="1800" smtClean="0"/>
              <a:t>Deroma, V. M., Leach, J. B., &amp; Leverett, J. P. (2009). The relationship between depression and college academic performance.</a:t>
            </a:r>
            <a:r>
              <a:rPr lang="en-US" altLang="en-US" sz="1800" i="1" smtClean="0"/>
              <a:t> College Student Journal, 43</a:t>
            </a:r>
            <a:r>
              <a:rPr lang="en-US" altLang="en-US" sz="1800" smtClean="0"/>
              <a:t>(2), 325-334.</a:t>
            </a:r>
          </a:p>
          <a:p>
            <a:pPr marL="114300" indent="-457200" eaLnBrk="1" hangingPunct="1">
              <a:buFont typeface="Wingdings 2" pitchFamily="18" charset="2"/>
              <a:buNone/>
            </a:pPr>
            <a:endParaRPr lang="en-US" altLang="en-US" sz="1800" smtClean="0"/>
          </a:p>
          <a:p>
            <a:pPr marL="114300" indent="-457200" eaLnBrk="1" hangingPunct="1">
              <a:buFont typeface="Wingdings 2" pitchFamily="18" charset="2"/>
              <a:buNone/>
            </a:pPr>
            <a:r>
              <a:rPr lang="en-US" altLang="en-US" sz="1800" smtClean="0"/>
              <a:t>Hysenbegasi, A., Hass, S. L., &amp; Rowland, C. R. (2005). The impact of depression on the academic productivity of university students.</a:t>
            </a:r>
            <a:r>
              <a:rPr lang="en-US" altLang="en-US" sz="1800" i="1" smtClean="0"/>
              <a:t> Journal of Mental Health Policy and Economics, 8</a:t>
            </a:r>
            <a:r>
              <a:rPr lang="en-US" altLang="en-US" sz="1800" smtClean="0"/>
              <a:t>(3), 145-151.</a:t>
            </a:r>
          </a:p>
          <a:p>
            <a:pPr marL="114300" indent="-457200" eaLnBrk="1" hangingPunct="1">
              <a:buFont typeface="Wingdings 2" pitchFamily="18" charset="2"/>
              <a:buNone/>
            </a:pPr>
            <a:endParaRPr lang="en-US" altLang="en-US" sz="1800" smtClean="0"/>
          </a:p>
          <a:p>
            <a:pPr marL="114300" indent="-457200" eaLnBrk="1" hangingPunct="1">
              <a:buFont typeface="Wingdings 2" pitchFamily="18" charset="2"/>
              <a:buNone/>
            </a:pPr>
            <a:r>
              <a:rPr lang="en-US" altLang="en-US" sz="1800" smtClean="0"/>
              <a:t>Matsushita, M., Adachi, H., Arakida, M., Namura, I., Takahashi, Y., Miyata, M., . . . Sugita, Y. (2011). Presenteeism in college students: Reliability and validity of the presenteeism scale for students.</a:t>
            </a:r>
            <a:r>
              <a:rPr lang="en-US" altLang="en-US" sz="1800" i="1" smtClean="0"/>
              <a:t> Quality of Life Research, 20</a:t>
            </a:r>
            <a:r>
              <a:rPr lang="en-US" altLang="en-US" sz="1800" smtClean="0"/>
              <a:t>(3), 439-446. doi:10.1007/s11136-010-9763-9</a:t>
            </a:r>
          </a:p>
          <a:p>
            <a:pPr marL="114300" indent="-457200" eaLnBrk="1" hangingPunct="1">
              <a:buFont typeface="Wingdings 2" pitchFamily="18" charset="2"/>
              <a:buNone/>
            </a:pPr>
            <a:endParaRPr lang="en-US" altLang="en-US" sz="1800" smtClean="0"/>
          </a:p>
          <a:p>
            <a:pPr marL="114300" indent="-457200" eaLnBrk="1" hangingPunct="1">
              <a:buFont typeface="Wingdings 2" pitchFamily="18" charset="2"/>
              <a:buNone/>
            </a:pPr>
            <a:r>
              <a:rPr lang="en-US" altLang="en-US" sz="1800" smtClean="0"/>
              <a:t>Mikami, A., Matsushita, M., Adachi, H., Suganuma, N., Koyama, A., Ichimi, N., . . . Sugita, Y. (2013). Sense of coherence, health problems, and presenteeism in Japanese university students.</a:t>
            </a:r>
            <a:r>
              <a:rPr lang="en-US" altLang="en-US" sz="1800" i="1" smtClean="0"/>
              <a:t> Asian Journal of Psychiatry, 6</a:t>
            </a:r>
            <a:r>
              <a:rPr lang="en-US" altLang="en-US" sz="1800" smtClean="0"/>
              <a:t>(5), 369-372. doi:10.1016/j.ajp.2013.03.008</a:t>
            </a:r>
          </a:p>
          <a:p>
            <a:pPr marL="114300" indent="-457200" eaLnBrk="1" hangingPunct="1">
              <a:buFont typeface="Arial" charset="0"/>
              <a:buNone/>
            </a:pPr>
            <a:endParaRPr lang="en-US" altLang="en-US" sz="1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1CB23-9A68-491D-AED9-FABA1773DDF3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Thank you for your attention!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878013" y="1447800"/>
            <a:ext cx="6324600" cy="1752600"/>
          </a:xfrm>
        </p:spPr>
        <p:txBody>
          <a:bodyPr/>
          <a:lstStyle/>
          <a:p>
            <a:pPr marL="114300" indent="0" algn="ctr" eaLnBrk="1" hangingPunct="1">
              <a:buFont typeface="Arial" charset="0"/>
              <a:buNone/>
            </a:pPr>
            <a:r>
              <a:rPr lang="en-US" altLang="en-US" sz="3800" smtClean="0"/>
              <a:t>Questions?   </a:t>
            </a:r>
          </a:p>
          <a:p>
            <a:pPr marL="114300" indent="0" algn="ctr" eaLnBrk="1" hangingPunct="1">
              <a:buFont typeface="Arial" charset="0"/>
              <a:buNone/>
            </a:pPr>
            <a:endParaRPr lang="en-US" altLang="en-US" sz="1200" smtClean="0"/>
          </a:p>
          <a:p>
            <a:pPr marL="114300" indent="0" algn="ctr" eaLnBrk="1" hangingPunct="1">
              <a:buFont typeface="Arial" charset="0"/>
              <a:buNone/>
            </a:pPr>
            <a:r>
              <a:rPr lang="en-US" altLang="en-US" sz="3800" smtClean="0"/>
              <a:t>Comments?</a:t>
            </a:r>
          </a:p>
          <a:p>
            <a:pPr marL="114300" indent="0" algn="ctr" eaLnBrk="1" hangingPunct="1">
              <a:buFont typeface="Arial" charset="0"/>
              <a:buNone/>
            </a:pPr>
            <a:endParaRPr lang="en-US" altLang="en-US" sz="3800" smtClean="0"/>
          </a:p>
          <a:p>
            <a:pPr marL="11430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11430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11430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11430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11430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114300" indent="0" algn="ctr" eaLnBrk="1" hangingPunct="1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C902D-30F1-431F-871D-9F3A1BAC6654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231900" y="3352800"/>
            <a:ext cx="7616825" cy="3124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587C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854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6988" eaLnBrk="1" hangingPunct="1">
              <a:defRPr/>
            </a:pPr>
            <a:endParaRPr lang="en-US" altLang="en-US" sz="500" dirty="0" smtClean="0"/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Virginia (Vicki) Ferritto, Ph.D. 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Assistant Professor, SUNY Maritime College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Email: </a:t>
            </a:r>
            <a:r>
              <a:rPr lang="en-US" altLang="en-US" sz="2800" dirty="0" smtClean="0">
                <a:hlinkClick r:id="rId3"/>
              </a:rPr>
              <a:t>VickiF631@aol.com</a:t>
            </a:r>
            <a:r>
              <a:rPr lang="en-US" altLang="en-US" sz="2800" dirty="0" smtClean="0"/>
              <a:t> or </a:t>
            </a:r>
            <a:r>
              <a:rPr lang="en-US" altLang="en-US" sz="2800" dirty="0" smtClean="0">
                <a:hlinkClick r:id="rId4"/>
              </a:rPr>
              <a:t>vferritto@sunymaritime.edu</a:t>
            </a:r>
            <a:endParaRPr lang="en-US" altLang="en-US" sz="2800" dirty="0" smtClean="0"/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Office: 718-409-4181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altLang="en-US" sz="2800" dirty="0" smtClean="0"/>
              <a:t>Cell: 201-650-2638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endParaRPr lang="en-US" altLang="en-US" sz="2800" dirty="0" smtClean="0"/>
          </a:p>
          <a:p>
            <a:pPr marL="26988" algn="ctr" eaLnBrk="1" hangingPunct="1">
              <a:defRPr/>
            </a:pPr>
            <a:endParaRPr lang="en-US" altLang="en-US" sz="1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7763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                Problem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marL="80963" indent="0" eaLnBrk="1" hangingPunct="1">
              <a:buFont typeface="Arial" pitchFamily="34" charset="0"/>
              <a:buNone/>
              <a:defRPr/>
            </a:pPr>
            <a:r>
              <a:rPr lang="en-US" altLang="en-US" dirty="0" smtClean="0"/>
              <a:t>Gaps in </a:t>
            </a:r>
            <a:r>
              <a:rPr lang="en-US" dirty="0" smtClean="0"/>
              <a:t>extant </a:t>
            </a:r>
            <a:r>
              <a:rPr lang="en-US" dirty="0"/>
              <a:t>maritime education and presenteeism </a:t>
            </a:r>
            <a:r>
              <a:rPr lang="en-US" dirty="0" smtClean="0"/>
              <a:t>literature:</a:t>
            </a:r>
          </a:p>
          <a:p>
            <a:pPr marL="538163" indent="-457200" eaLnBrk="1" hangingPunct="1">
              <a:defRPr/>
            </a:pPr>
            <a:r>
              <a:rPr lang="en-US" smtClean="0"/>
              <a:t>Presenteeism extended to students</a:t>
            </a:r>
            <a:r>
              <a:rPr lang="en-US" dirty="0" smtClean="0"/>
              <a:t>’ perceived academic performance</a:t>
            </a:r>
          </a:p>
          <a:p>
            <a:pPr marL="538163" indent="-457200" eaLnBrk="1" hangingPunct="1">
              <a:defRPr/>
            </a:pPr>
            <a:r>
              <a:rPr lang="en-US" dirty="0" smtClean="0"/>
              <a:t>Maritime </a:t>
            </a:r>
            <a:r>
              <a:rPr lang="en-US" dirty="0"/>
              <a:t>education-related factors’ association with </a:t>
            </a:r>
            <a:r>
              <a:rPr lang="en-US" dirty="0" smtClean="0"/>
              <a:t>presenteeism</a:t>
            </a:r>
          </a:p>
          <a:p>
            <a:pPr marL="538163" indent="-457200" eaLnBrk="1" hangingPunct="1">
              <a:defRPr/>
            </a:pPr>
            <a:r>
              <a:rPr lang="en-US" dirty="0" smtClean="0"/>
              <a:t>Measure presenteeism using </a:t>
            </a:r>
            <a:r>
              <a:rPr lang="en-US" dirty="0"/>
              <a:t>academic achievement-related elements instead of health </a:t>
            </a:r>
            <a:r>
              <a:rPr lang="en-US" dirty="0" smtClean="0"/>
              <a:t>issues </a:t>
            </a:r>
            <a:endParaRPr lang="en-US" altLang="en-US" dirty="0" smtClean="0"/>
          </a:p>
          <a:p>
            <a:pPr marL="80963" indent="0" eaLnBrk="1" hangingPunct="1">
              <a:buFont typeface="Arial" pitchFamily="34" charset="0"/>
              <a:buNone/>
              <a:defRPr/>
            </a:pPr>
            <a:endParaRPr lang="en-US" altLang="en-US" dirty="0" smtClean="0"/>
          </a:p>
          <a:p>
            <a:pPr marL="80963" indent="0" eaLnBrk="1" hangingPunct="1"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6C4F34F-67BD-47DF-9661-CABF178C6A5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620000" cy="6397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       Research Questions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914400"/>
            <a:ext cx="8077200" cy="5715000"/>
          </a:xfrm>
        </p:spPr>
        <p:txBody>
          <a:bodyPr rtlCol="0">
            <a:normAutofit fontScale="4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500" dirty="0" smtClean="0"/>
              <a:t>Overarching research question: </a:t>
            </a:r>
            <a:r>
              <a:rPr lang="en-US" sz="5500" dirty="0"/>
              <a:t>What is the difference in the level of presenteeism between license students who do and do not report distinct maritime education factors as having either a favorable or negative impact on their perceived academic performance?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500" dirty="0"/>
          </a:p>
          <a:p>
            <a:pPr marL="640080" lvl="1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500" dirty="0" smtClean="0"/>
              <a:t>Favorable Factors</a:t>
            </a:r>
          </a:p>
          <a:p>
            <a:pPr marL="886142" lvl="2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300" dirty="0" smtClean="0"/>
              <a:t>ResQ </a:t>
            </a:r>
            <a:r>
              <a:rPr lang="en-US" sz="5300" dirty="0"/>
              <a:t>1: </a:t>
            </a:r>
            <a:r>
              <a:rPr lang="en-US" sz="5300" dirty="0" smtClean="0"/>
              <a:t>Cruise </a:t>
            </a:r>
          </a:p>
          <a:p>
            <a:pPr marL="886142" lvl="2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300" dirty="0" smtClean="0"/>
              <a:t>ResQ 2: License/Maritime Instruction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5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500" dirty="0" smtClean="0"/>
              <a:t>Negative Factors</a:t>
            </a:r>
          </a:p>
          <a:p>
            <a:pPr marL="886142" lvl="2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300" dirty="0" smtClean="0"/>
              <a:t>ResQ 3: Mandatory Regimental Activities </a:t>
            </a:r>
          </a:p>
          <a:p>
            <a:pPr marL="886142" lvl="2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300" dirty="0" smtClean="0"/>
              <a:t>ResQ 4: Taps</a:t>
            </a:r>
          </a:p>
          <a:p>
            <a:pPr marL="886142" lvl="2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300" dirty="0" smtClean="0"/>
              <a:t>ResQ 5: Morning or Afternoon Formations</a:t>
            </a:r>
          </a:p>
          <a:p>
            <a:pPr marL="886142" lvl="2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300" dirty="0" smtClean="0"/>
              <a:t>ResQ 6: Watch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0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393966-76B1-4C00-93B3-2BF6AA9CDB8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2162"/>
          </a:xfrm>
        </p:spPr>
        <p:txBody>
          <a:bodyPr/>
          <a:lstStyle/>
          <a:p>
            <a:pPr algn="ctr"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>Reported Favorable Factors</a:t>
            </a:r>
            <a:endParaRPr lang="en-US" sz="39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8E7AC-4593-4797-AE11-FB6BDE85EC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219200"/>
            <a:ext cx="6724650" cy="538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2162"/>
          </a:xfrm>
        </p:spPr>
        <p:txBody>
          <a:bodyPr/>
          <a:lstStyle/>
          <a:p>
            <a:pPr algn="ctr">
              <a:defRPr/>
            </a:pPr>
            <a:r>
              <a:rPr lang="en-US" sz="3900" dirty="0">
                <a:solidFill>
                  <a:schemeClr val="tx2">
                    <a:satMod val="130000"/>
                  </a:schemeClr>
                </a:solidFill>
              </a:rPr>
              <a:t>Reported </a:t>
            </a: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>Negative </a:t>
            </a:r>
            <a:r>
              <a:rPr lang="en-US" sz="3900" dirty="0">
                <a:solidFill>
                  <a:schemeClr val="tx2">
                    <a:satMod val="130000"/>
                  </a:schemeClr>
                </a:solidFill>
              </a:rPr>
              <a:t>Factors</a:t>
            </a:r>
            <a:endParaRPr lang="en-US" sz="39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9124E-FE22-4D09-A78D-F42E100A7F1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6477000" cy="51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                   Methodology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24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100" dirty="0" smtClean="0"/>
              <a:t>Comparative quantitative research design</a:t>
            </a:r>
          </a:p>
          <a:p>
            <a:pPr marL="928688" lvl="1" indent="-571500" eaLnBrk="1" hangingPunct="1">
              <a:defRPr/>
            </a:pPr>
            <a:r>
              <a:rPr lang="en-US" altLang="en-US" dirty="0" smtClean="0"/>
              <a:t>Cross-sectional</a:t>
            </a:r>
          </a:p>
          <a:p>
            <a:pPr marL="928688" lvl="1" indent="-571500" eaLnBrk="1" hangingPunct="1">
              <a:defRPr/>
            </a:pPr>
            <a:r>
              <a:rPr lang="en-US" altLang="en-US" dirty="0" smtClean="0"/>
              <a:t>Non-experimental</a:t>
            </a:r>
          </a:p>
          <a:p>
            <a:pPr marL="928688" lvl="1" indent="-571500" eaLnBrk="1" hangingPunct="1">
              <a:defRPr/>
            </a:pPr>
            <a:r>
              <a:rPr lang="en-US" altLang="en-US" dirty="0" smtClean="0"/>
              <a:t>Paper-pencil survey</a:t>
            </a:r>
          </a:p>
          <a:p>
            <a:pPr marL="928688" lvl="1" indent="-571500" eaLnBrk="1" hangingPunct="1">
              <a:defRPr/>
            </a:pPr>
            <a:r>
              <a:rPr lang="en-US" dirty="0" smtClean="0"/>
              <a:t>Likert-type and open-ended questions</a:t>
            </a:r>
          </a:p>
          <a:p>
            <a:pPr marL="928688" lvl="1" indent="-571500" eaLnBrk="1" hangingPunct="1">
              <a:defRPr/>
            </a:pPr>
            <a:r>
              <a:rPr lang="en-US" altLang="en-US" dirty="0" smtClean="0"/>
              <a:t>SPSS for Windows </a:t>
            </a:r>
            <a:r>
              <a:rPr lang="en-US" altLang="en-US" sz="2200" dirty="0" smtClean="0"/>
              <a:t>(IBM SPSS 19.0 Professional, SPSS Inc., Chicago, IL)</a:t>
            </a:r>
          </a:p>
          <a:p>
            <a:pPr marL="1174750" lvl="2" indent="-571500" eaLnBrk="1" hangingPunct="1">
              <a:defRPr/>
            </a:pPr>
            <a:r>
              <a:rPr lang="en-US" altLang="en-US" dirty="0" smtClean="0"/>
              <a:t>All analyses were two-sided with 5% alpha level</a:t>
            </a:r>
          </a:p>
          <a:p>
            <a:pPr marL="1174750" lvl="2" indent="-571500" eaLnBrk="1" hangingPunct="1">
              <a:defRPr/>
            </a:pPr>
            <a:r>
              <a:rPr lang="en-US" altLang="en-US" dirty="0" smtClean="0"/>
              <a:t>Hypotheses tested with two-sample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-tests</a:t>
            </a:r>
          </a:p>
          <a:p>
            <a:pPr marL="603250" lvl="2" indent="0" eaLnBrk="1" hangingPunct="1">
              <a:buFont typeface="Wingdings 2" pitchFamily="18" charset="2"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sz="700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E9683-7F04-4B31-858B-D3EF979482E3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51816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Construct and Instrument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8229600" cy="5562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 smtClean="0"/>
              <a:t>Construct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Presenteeism was operationalized as a construct to represent the abstract concept of students’ perceived academic performance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sz="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 smtClean="0"/>
              <a:t>Instrument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Presenteeism and Perceived Academic Performance (PPAP) Scale*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300" dirty="0" smtClean="0"/>
              <a:t>Excellent internal consistency reliability</a:t>
            </a:r>
          </a:p>
          <a:p>
            <a:pPr marL="1098106"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100" dirty="0" smtClean="0"/>
              <a:t>High Cronbach’s alpha score:  .90</a:t>
            </a:r>
          </a:p>
          <a:p>
            <a:pPr marL="1098106"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100" dirty="0" smtClean="0"/>
              <a:t>Inter-Item Correlations: Ranged from .55 to .79</a:t>
            </a:r>
          </a:p>
          <a:p>
            <a:pPr marL="1098106"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100" dirty="0" smtClean="0"/>
              <a:t>Corrected Item-Total Correlations: Ranged from .69 to .83</a:t>
            </a:r>
            <a:endParaRPr lang="en-US" sz="2100" dirty="0"/>
          </a:p>
          <a:p>
            <a:pPr marL="658368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900" dirty="0" smtClean="0"/>
          </a:p>
          <a:p>
            <a:pPr marL="658368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/>
              <a:t>*Developed by the researcher (Ferritto) for this study</a:t>
            </a:r>
            <a:endParaRPr lang="en-US" sz="1600" dirty="0"/>
          </a:p>
          <a:p>
            <a:pPr marL="658368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26BE8-2ED1-4734-B24E-138A61C9CBF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213" y="152400"/>
            <a:ext cx="8229600" cy="715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Population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48600" cy="5791200"/>
          </a:xfrm>
        </p:spPr>
        <p:txBody>
          <a:bodyPr rtlCol="0">
            <a:normAutofit/>
          </a:bodyPr>
          <a:lstStyle/>
          <a:p>
            <a:pPr marL="342900" lvl="1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Purposive sampling technique</a:t>
            </a:r>
          </a:p>
          <a:p>
            <a:pPr marL="342900" lvl="1" indent="-23774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Study’s Sample (</a:t>
            </a:r>
            <a:r>
              <a:rPr lang="en-US" i="1" dirty="0" smtClean="0"/>
              <a:t>N</a:t>
            </a:r>
            <a:r>
              <a:rPr lang="en-US" dirty="0" smtClean="0"/>
              <a:t> = 54)</a:t>
            </a:r>
          </a:p>
          <a:p>
            <a:pPr marL="919163" lvl="3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Supported with power analysis</a:t>
            </a:r>
          </a:p>
          <a:p>
            <a:pPr marL="919163" lvl="3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Filtered from 73 respondents</a:t>
            </a:r>
          </a:p>
          <a:p>
            <a:pPr marL="708025" lvl="2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Gender</a:t>
            </a:r>
            <a:r>
              <a:rPr lang="en-US" sz="2200" dirty="0" smtClean="0"/>
              <a:t>: 12 (22%) female;  42 (78%) male</a:t>
            </a:r>
          </a:p>
          <a:p>
            <a:pPr marL="708025" lvl="2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Class</a:t>
            </a:r>
          </a:p>
          <a:p>
            <a:pPr marL="919163" lvl="3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3/C - 16 (30%)</a:t>
            </a:r>
          </a:p>
          <a:p>
            <a:pPr marL="919163" lvl="3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2/C - 18 (33%)</a:t>
            </a:r>
          </a:p>
          <a:p>
            <a:pPr marL="919163" lvl="3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1/C - 20 (37%) </a:t>
            </a:r>
          </a:p>
          <a:p>
            <a:pPr marL="708025" lvl="2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Program</a:t>
            </a:r>
            <a:r>
              <a:rPr lang="en-US" sz="2200" dirty="0" smtClean="0"/>
              <a:t>:  </a:t>
            </a:r>
          </a:p>
          <a:p>
            <a:pPr marL="919163" lvl="3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47 (87%) - Marine Transportation Deck License</a:t>
            </a:r>
          </a:p>
          <a:p>
            <a:pPr marL="919163" lvl="3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 6  (11%) - Marine Engineering License</a:t>
            </a:r>
          </a:p>
          <a:p>
            <a:pPr marL="919163" lvl="3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 1  (0.2%) - Naval Architecture License </a:t>
            </a:r>
          </a:p>
          <a:p>
            <a:pPr marL="919163" lvl="3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402336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63486C6-A192-46B0-95A1-231F2D2766C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5914</TotalTime>
  <Words>1285</Words>
  <Application>Microsoft Office PowerPoint</Application>
  <PresentationFormat>On-screen Show (4:3)</PresentationFormat>
  <Paragraphs>237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Gill Sans MT</vt:lpstr>
      <vt:lpstr>Wingdings 2</vt:lpstr>
      <vt:lpstr>Verdana</vt:lpstr>
      <vt:lpstr>Calibri</vt:lpstr>
      <vt:lpstr>Solstice</vt:lpstr>
      <vt:lpstr>Maritime Education Factors  and Presenteeism:  A Comparative Quantitative Study</vt:lpstr>
      <vt:lpstr>Presenteeism</vt:lpstr>
      <vt:lpstr>                 Problem</vt:lpstr>
      <vt:lpstr>        Research Questions</vt:lpstr>
      <vt:lpstr>Reported Favorable Factors</vt:lpstr>
      <vt:lpstr>Reported Negative Factors</vt:lpstr>
      <vt:lpstr>                    Methodology</vt:lpstr>
      <vt:lpstr>Construct and Instrument</vt:lpstr>
      <vt:lpstr>Population</vt:lpstr>
      <vt:lpstr>Summary of Results</vt:lpstr>
      <vt:lpstr>Hypothesis 1</vt:lpstr>
      <vt:lpstr>Hypothesis 2</vt:lpstr>
      <vt:lpstr>Hypothesis 3</vt:lpstr>
      <vt:lpstr>Hypothesis 4</vt:lpstr>
      <vt:lpstr>Hypothesis 5</vt:lpstr>
      <vt:lpstr>Hypothesis 6</vt:lpstr>
      <vt:lpstr>Significance of the Study</vt:lpstr>
      <vt:lpstr>               Limitations</vt:lpstr>
      <vt:lpstr>Recommendations for Future Research</vt:lpstr>
      <vt:lpstr>                                                                    References</vt:lpstr>
      <vt:lpstr>Thank you for your attention!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Study Title:  Presenteeism, Participation in a Worksite Wellness Program, and Employee Income and Education: A Correlational Quantitative Study of Workers in the New York Designated Market Area (NY DMA)</dc:title>
  <dc:creator>Vicki Ferritto</dc:creator>
  <cp:lastModifiedBy>Lauren Blanchard</cp:lastModifiedBy>
  <cp:revision>430</cp:revision>
  <cp:lastPrinted>2014-10-15T16:35:05Z</cp:lastPrinted>
  <dcterms:created xsi:type="dcterms:W3CDTF">2013-01-08T22:04:28Z</dcterms:created>
  <dcterms:modified xsi:type="dcterms:W3CDTF">2014-10-17T04:02:56Z</dcterms:modified>
</cp:coreProperties>
</file>