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303" r:id="rId3"/>
    <p:sldId id="294" r:id="rId4"/>
    <p:sldId id="295" r:id="rId5"/>
    <p:sldId id="296" r:id="rId6"/>
    <p:sldId id="297" r:id="rId7"/>
    <p:sldId id="306" r:id="rId8"/>
    <p:sldId id="305" r:id="rId9"/>
    <p:sldId id="298" r:id="rId10"/>
    <p:sldId id="300" r:id="rId11"/>
    <p:sldId id="304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4C43320-690D-4FB6-983D-A95B8D7901A4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D4F896D-845E-4031-A9B5-4D00C49160C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32704" y="1219200"/>
            <a:ext cx="8562974" cy="5166360"/>
          </a:xfrm>
        </p:spPr>
        <p:txBody>
          <a:bodyPr/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Teaching Physics at a Maritime Academy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     </a:t>
            </a:r>
            <a:r>
              <a:rPr lang="en-US" sz="2800" b="1" i="1" dirty="0" smtClean="0">
                <a:solidFill>
                  <a:schemeClr val="bg1"/>
                </a:solidFill>
              </a:rPr>
              <a:t>David P. Ciampa, Ph.D.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	</a:t>
            </a:r>
            <a:r>
              <a:rPr lang="en-US" sz="2800" b="1" i="1" dirty="0" smtClean="0">
                <a:solidFill>
                  <a:schemeClr val="bg1"/>
                </a:solidFill>
              </a:rPr>
              <a:t>	     Maine Maritime Academy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5714" y="685800"/>
            <a:ext cx="768096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Maritime Education Summit</a:t>
            </a:r>
            <a:endParaRPr lang="en-US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8915400" cy="52578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Flipped classroom: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O</a:t>
            </a:r>
            <a:r>
              <a:rPr lang="en-US" sz="2500" b="1" dirty="0" smtClean="0">
                <a:solidFill>
                  <a:schemeClr val="bg1"/>
                </a:solidFill>
              </a:rPr>
              <a:t>n-line lectures and problem-solving during class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An interesting idea if the students are motivated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i="1" dirty="0">
                <a:solidFill>
                  <a:schemeClr val="bg1"/>
                </a:solidFill>
              </a:rPr>
              <a:t>A</a:t>
            </a:r>
            <a:r>
              <a:rPr lang="en-US" sz="2800" b="1" i="1" dirty="0" smtClean="0">
                <a:solidFill>
                  <a:schemeClr val="bg1"/>
                </a:solidFill>
              </a:rPr>
              <a:t> hybrid approach between traditional and flipped: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5-7 minutes of lecture followed by problem-solving; repeat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S</a:t>
            </a:r>
            <a:r>
              <a:rPr lang="en-US" sz="2500" b="1" dirty="0" smtClean="0">
                <a:solidFill>
                  <a:schemeClr val="bg1"/>
                </a:solidFill>
              </a:rPr>
              <a:t>tudents solve problems during class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I sample students’ work while they solve problems, allowing me to address the particular issues I observe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733" y="1327804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Results of hybrid method (Spring 2014 data) compared with other semesters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6" y="1981200"/>
            <a:ext cx="8513307" cy="463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1981200"/>
            <a:ext cx="8382000" cy="47750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9100" y="1219199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Spring 2014 students were neither more prepared nor did they perform better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o</a:t>
            </a:r>
            <a:r>
              <a:rPr lang="en-US" sz="2000" dirty="0" smtClean="0">
                <a:solidFill>
                  <a:schemeClr val="accent2"/>
                </a:solidFill>
              </a:rPr>
              <a:t>n the conceptual test than students from other semesters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 smtClean="0">
                <a:solidFill>
                  <a:schemeClr val="bg1"/>
                </a:solidFill>
              </a:rPr>
              <a:t>David P. Ciampa, Ph.D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32704" y="1524000"/>
            <a:ext cx="8562974" cy="486156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Maritime academy </a:t>
            </a:r>
            <a:r>
              <a:rPr lang="en-US" sz="2800" b="1" i="1" dirty="0" smtClean="0">
                <a:solidFill>
                  <a:schemeClr val="bg1"/>
                </a:solidFill>
              </a:rPr>
              <a:t>vs</a:t>
            </a:r>
            <a:r>
              <a:rPr lang="en-US" sz="2800" b="1" dirty="0" smtClean="0">
                <a:solidFill>
                  <a:schemeClr val="bg1"/>
                </a:solidFill>
              </a:rPr>
              <a:t> standard institution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At the academy: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1146175" lvl="4" indent="-457200"/>
            <a:r>
              <a:rPr lang="en-US" sz="2800" b="1" dirty="0" smtClean="0">
                <a:solidFill>
                  <a:schemeClr val="bg1"/>
                </a:solidFill>
              </a:rPr>
              <a:t>Regimented lifestyle</a:t>
            </a:r>
          </a:p>
          <a:p>
            <a:pPr marL="1146175" lvl="4" indent="-457200"/>
            <a:r>
              <a:rPr lang="en-US" sz="2800" b="1" dirty="0" smtClean="0">
                <a:solidFill>
                  <a:schemeClr val="bg1"/>
                </a:solidFill>
              </a:rPr>
              <a:t>Emphasis on “hands-on” training</a:t>
            </a:r>
          </a:p>
          <a:p>
            <a:pPr marL="1146175" lvl="4" indent="-457200"/>
            <a:r>
              <a:rPr lang="en-US" sz="2800" b="1" dirty="0" smtClean="0">
                <a:solidFill>
                  <a:schemeClr val="bg1"/>
                </a:solidFill>
              </a:rPr>
              <a:t>Student mind-set tends to be more practical</a:t>
            </a:r>
          </a:p>
          <a:p>
            <a:pPr marL="1146175" lvl="4" indent="-457200"/>
            <a:r>
              <a:rPr lang="en-US" sz="2800" b="1" dirty="0" smtClean="0">
                <a:solidFill>
                  <a:schemeClr val="bg1"/>
                </a:solidFill>
              </a:rPr>
              <a:t>Shorter semesters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065" y="1447800"/>
            <a:ext cx="8811296" cy="51663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Key to understanding physics and succeeding in the course: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Solve physics problems—lots of them!!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Difficult to sell this concept to students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I have no difficulty understanding the ideas; I just can’t solve the problems.”  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How to motivate students to do assigned problems?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Grading homework is not an effective motivator </a:t>
            </a:r>
          </a:p>
          <a:p>
            <a:endParaRPr lang="en-US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Quizzes:  </a:t>
            </a:r>
          </a:p>
          <a:p>
            <a:r>
              <a:rPr 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One homework problem from those assigned</a:t>
            </a:r>
            <a:endParaRPr lang="en-US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25" y="1600199"/>
            <a:ext cx="8607950" cy="5180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965" y="1095345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Quiz scores and exam scores show a correlation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219200"/>
            <a:ext cx="8991600" cy="5486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Problem solving is a challenging art-form to master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d</a:t>
            </a:r>
            <a:r>
              <a:rPr lang="en-US" sz="2400" b="1" i="1" dirty="0" smtClean="0">
                <a:solidFill>
                  <a:schemeClr val="bg1"/>
                </a:solidFill>
              </a:rPr>
              <a:t>ifficulties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Lack of preparation in algebra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Distinguishing </a:t>
            </a:r>
            <a:r>
              <a:rPr lang="en-US" sz="2800" b="1" dirty="0">
                <a:solidFill>
                  <a:schemeClr val="bg1"/>
                </a:solidFill>
              </a:rPr>
              <a:t>between the physics and the </a:t>
            </a:r>
            <a:r>
              <a:rPr lang="en-US" sz="2800" b="1" dirty="0" smtClean="0">
                <a:solidFill>
                  <a:schemeClr val="bg1"/>
                </a:solidFill>
              </a:rPr>
              <a:t>algebra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Translating from language to mathematical formulism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The idea that we use a few basic equations and principles to solve a wide variety of 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Using dimensional analysis as a diagnostic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Using a linear approach to the 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Telescoping between the overall flow and the details</a:t>
            </a:r>
          </a:p>
        </p:txBody>
      </p:sp>
    </p:spTree>
    <p:extLst>
      <p:ext uri="{BB962C8B-B14F-4D97-AF65-F5344CB8AC3E}">
        <p14:creationId xmlns:p14="http://schemas.microsoft.com/office/powerpoint/2010/main" val="33776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Problem # 25  (Chapter 21, Physics, Walker,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ed</a:t>
            </a:r>
            <a:r>
              <a:rPr lang="en-US" sz="2000" dirty="0">
                <a:solidFill>
                  <a:schemeClr val="bg1"/>
                </a:solidFill>
              </a:rPr>
              <a:t>, Addison-Wesley)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Two </a:t>
            </a:r>
            <a:r>
              <a:rPr lang="en-US" sz="2400" dirty="0" smtClean="0">
                <a:solidFill>
                  <a:schemeClr val="bg1"/>
                </a:solidFill>
              </a:rPr>
              <a:t>light-bulbs </a:t>
            </a:r>
            <a:r>
              <a:rPr lang="en-US" sz="2400" dirty="0">
                <a:solidFill>
                  <a:schemeClr val="bg1"/>
                </a:solidFill>
              </a:rPr>
              <a:t>operate on the same potential difference.  Bulb A has four times the power output of bulb B.  (a.) Which bulb has the greater current passing through it?  Explain.  (b.) What is the ratio of the current in bulb A to the current in bulb B?  </a:t>
            </a:r>
          </a:p>
          <a:p>
            <a:endParaRPr lang="en-US" sz="2000" b="1" dirty="0"/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763000" cy="516636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Problem: (#17 Ch.4, Physics, by Walker, 4</a:t>
            </a:r>
            <a:r>
              <a:rPr lang="en-US" sz="2400" baseline="30000" dirty="0">
                <a:solidFill>
                  <a:schemeClr val="bg1"/>
                </a:solidFill>
              </a:rPr>
              <a:t>th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ed</a:t>
            </a:r>
            <a:r>
              <a:rPr lang="en-US" sz="2400" dirty="0">
                <a:solidFill>
                  <a:schemeClr val="bg1"/>
                </a:solidFill>
              </a:rPr>
              <a:t>, Addison-Wesley)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A mountain climber jumps a 2.8-m-wide crevasse by leaping horizontally with a speed of 7.8m/s.  (a.) If the climber’s direction of motion on landing is -45</a:t>
            </a:r>
            <a:r>
              <a:rPr lang="en-US" sz="2800" baseline="30000" dirty="0">
                <a:solidFill>
                  <a:schemeClr val="bg1"/>
                </a:solidFill>
              </a:rPr>
              <a:t>o</a:t>
            </a:r>
            <a:r>
              <a:rPr lang="en-US" sz="2800" dirty="0">
                <a:solidFill>
                  <a:schemeClr val="bg1"/>
                </a:solidFill>
              </a:rPr>
              <a:t>, what is the height difference between the two sides of the crevasse?  (b.) Where does the climber land?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762000"/>
          </a:xfr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Bell MT" pitchFamily="18" charset="0"/>
              </a:rPr>
              <a:t>Teaching Physics at a Maritime Academy       </a:t>
            </a:r>
            <a:r>
              <a:rPr lang="en-US" sz="1800" i="1" dirty="0">
                <a:solidFill>
                  <a:prstClr val="black"/>
                </a:solidFill>
              </a:rPr>
              <a:t>David P. Ciampa, Ph.D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219200"/>
            <a:ext cx="8915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Some techniques I have tried: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chemeClr val="bg1"/>
                </a:solidFill>
              </a:rPr>
              <a:t>Digital pen technology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ffective for those who use it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chemeClr val="bg1"/>
                </a:solidFill>
              </a:rPr>
              <a:t>Cooperative grouping (sets of three students)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Not effective as implemented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chemeClr val="bg1"/>
                </a:solidFill>
              </a:rPr>
              <a:t>Discussion-oriented presentation in class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Limited effectiveness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chemeClr val="bg1"/>
                </a:solidFill>
              </a:rPr>
              <a:t>Conceptual post- and pre-tests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Helpful as a diagnostic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551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  Maritime Education Summit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  <vt:lpstr>Teaching Physics at a Maritime Academy       David P. Ciampa, Ph.D.</vt:lpstr>
    </vt:vector>
  </TitlesOfParts>
  <Company>Maine Maritime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Particle</dc:title>
  <dc:creator>David Ciampa</dc:creator>
  <cp:lastModifiedBy>Lauren Blanchard</cp:lastModifiedBy>
  <cp:revision>125</cp:revision>
  <dcterms:created xsi:type="dcterms:W3CDTF">2012-12-26T22:02:00Z</dcterms:created>
  <dcterms:modified xsi:type="dcterms:W3CDTF">2014-10-17T04:07:40Z</dcterms:modified>
</cp:coreProperties>
</file>