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90" r:id="rId2"/>
    <p:sldId id="284" r:id="rId3"/>
    <p:sldId id="261" r:id="rId4"/>
    <p:sldId id="298" r:id="rId5"/>
    <p:sldId id="293" r:id="rId6"/>
    <p:sldId id="299" r:id="rId7"/>
    <p:sldId id="301" r:id="rId8"/>
    <p:sldId id="302" r:id="rId9"/>
    <p:sldId id="296" r:id="rId10"/>
    <p:sldId id="300" r:id="rId11"/>
    <p:sldId id="294" r:id="rId12"/>
    <p:sldId id="304" r:id="rId13"/>
    <p:sldId id="305" r:id="rId14"/>
    <p:sldId id="306" r:id="rId15"/>
    <p:sldId id="307" r:id="rId16"/>
    <p:sldId id="308" r:id="rId17"/>
    <p:sldId id="312" r:id="rId18"/>
    <p:sldId id="313" r:id="rId19"/>
    <p:sldId id="311" r:id="rId20"/>
    <p:sldId id="295" r:id="rId21"/>
    <p:sldId id="309" r:id="rId22"/>
    <p:sldId id="31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79" autoAdjust="0"/>
  </p:normalViewPr>
  <p:slideViewPr>
    <p:cSldViewPr>
      <p:cViewPr>
        <p:scale>
          <a:sx n="80" d="100"/>
          <a:sy n="80" d="100"/>
        </p:scale>
        <p:origin x="-990" y="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22511-25E6-4E45-96AB-ED38EB0C098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346CE-8E42-4128-BC71-7C4E4D166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346CE-8E42-4128-BC71-7C4E4D1663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A3C9CE-C838-437D-A125-CCAEDD1A8FC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B765A22-D698-4B39-8DE9-A6681D7A5B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9CE-C838-437D-A125-CCAEDD1A8FC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5A22-D698-4B39-8DE9-A6681D7A5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9CE-C838-437D-A125-CCAEDD1A8FC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5A22-D698-4B39-8DE9-A6681D7A5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A3C9CE-C838-437D-A125-CCAEDD1A8FC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765A22-D698-4B39-8DE9-A6681D7A5B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A3C9CE-C838-437D-A125-CCAEDD1A8FC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B765A22-D698-4B39-8DE9-A6681D7A5B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9CE-C838-437D-A125-CCAEDD1A8FC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5A22-D698-4B39-8DE9-A6681D7A5B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9CE-C838-437D-A125-CCAEDD1A8FC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5A22-D698-4B39-8DE9-A6681D7A5B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A3C9CE-C838-437D-A125-CCAEDD1A8FC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765A22-D698-4B39-8DE9-A6681D7A5B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9CE-C838-437D-A125-CCAEDD1A8FC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5A22-D698-4B39-8DE9-A6681D7A5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A3C9CE-C838-437D-A125-CCAEDD1A8FC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765A22-D698-4B39-8DE9-A6681D7A5B4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A3C9CE-C838-437D-A125-CCAEDD1A8FC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765A22-D698-4B39-8DE9-A6681D7A5B4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A3C9CE-C838-437D-A125-CCAEDD1A8FC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765A22-D698-4B39-8DE9-A6681D7A5B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5"/>
            <a:ext cx="9144000" cy="5165475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ANA M. ALBERT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8100" y="4572000"/>
            <a:ext cx="9105900" cy="1828800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WOMEN in the MARITIME INDUSTRY:  Recruitment and retention</a:t>
            </a:r>
          </a:p>
          <a:p>
            <a:r>
              <a:rPr lang="en-US" sz="2400" dirty="0" smtClean="0"/>
              <a:t>IDENTIFYING ATTITUDINAL AND STRUCTURAL IMPEDIMENTS</a:t>
            </a:r>
          </a:p>
          <a:p>
            <a:endParaRPr lang="en-US" sz="2400" dirty="0"/>
          </a:p>
          <a:p>
            <a:r>
              <a:rPr lang="en-US" sz="2400" dirty="0" smtClean="0"/>
              <a:t>Ana M. Albert	</a:t>
            </a:r>
            <a:r>
              <a:rPr lang="en-US" sz="2400" dirty="0"/>
              <a:t>	</a:t>
            </a:r>
            <a:r>
              <a:rPr lang="en-US" sz="2400" dirty="0" smtClean="0"/>
              <a:t>     Dr. </a:t>
            </a:r>
            <a:r>
              <a:rPr lang="en-US" sz="2400" dirty="0"/>
              <a:t>J</a:t>
            </a:r>
            <a:r>
              <a:rPr lang="en-US" sz="2400" dirty="0" smtClean="0"/>
              <a:t>oan Mileski			Dr. </a:t>
            </a:r>
            <a:r>
              <a:rPr lang="en-US" sz="2400" dirty="0" err="1" smtClean="0"/>
              <a:t>Wyndylyn</a:t>
            </a:r>
            <a:r>
              <a:rPr lang="en-US" sz="2400" dirty="0" smtClean="0"/>
              <a:t> Von </a:t>
            </a:r>
            <a:r>
              <a:rPr lang="en-US" sz="2400" dirty="0" err="1"/>
              <a:t>Z</a:t>
            </a:r>
            <a:r>
              <a:rPr lang="en-US" sz="2400" dirty="0" err="1" smtClean="0"/>
              <a:t>haren</a:t>
            </a:r>
            <a:endParaRPr lang="en-US" sz="2400" dirty="0" smtClean="0"/>
          </a:p>
          <a:p>
            <a:r>
              <a:rPr lang="en-US" sz="1800" dirty="0" smtClean="0"/>
              <a:t>MBA Candidate</a:t>
            </a:r>
            <a:r>
              <a:rPr lang="en-US" sz="2400" dirty="0" smtClean="0"/>
              <a:t>		     </a:t>
            </a:r>
            <a:r>
              <a:rPr lang="en-US" sz="1800" dirty="0" smtClean="0"/>
              <a:t>Head</a:t>
            </a:r>
            <a:r>
              <a:rPr lang="en-US" sz="1800" dirty="0"/>
              <a:t>, </a:t>
            </a:r>
            <a:r>
              <a:rPr lang="en-US" sz="1800" dirty="0" smtClean="0"/>
              <a:t>			                       Regents Professor</a:t>
            </a:r>
          </a:p>
          <a:p>
            <a:r>
              <a:rPr lang="en-US" sz="1800" dirty="0" smtClean="0"/>
              <a:t>International Business		      Department </a:t>
            </a:r>
            <a:r>
              <a:rPr lang="en-US" sz="1800" dirty="0"/>
              <a:t>of Maritime </a:t>
            </a:r>
            <a:r>
              <a:rPr lang="en-US" sz="1800" dirty="0" smtClean="0"/>
              <a:t>Administration		Department of Maritime Sciences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		      Professor</a:t>
            </a:r>
            <a:endParaRPr lang="en-US" sz="2400" dirty="0" smtClean="0"/>
          </a:p>
          <a:p>
            <a:endParaRPr lang="en-US" sz="1300" dirty="0"/>
          </a:p>
          <a:p>
            <a:r>
              <a:rPr lang="en-US" sz="2400" dirty="0" smtClean="0"/>
              <a:t>								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6111240"/>
            <a:ext cx="1066800" cy="7467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6096000"/>
            <a:ext cx="1066800" cy="746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52400"/>
            <a:ext cx="1604637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8" y="6024879"/>
            <a:ext cx="1513842" cy="7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609600"/>
            <a:ext cx="75438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 Narrow" pitchFamily="34" charset="0"/>
              </a:rPr>
              <a:t>Relative few studies on measuring perceptions and attitudes of management and executive-level women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Sent survey to the WISTA membership via WISTA’s </a:t>
            </a:r>
            <a:r>
              <a:rPr lang="en-US" dirty="0" smtClean="0">
                <a:latin typeface="Arial Narrow" pitchFamily="34" charset="0"/>
              </a:rPr>
              <a:t>secretary </a:t>
            </a:r>
          </a:p>
          <a:p>
            <a:r>
              <a:rPr lang="en-US" dirty="0" smtClean="0">
                <a:latin typeface="Arial Narrow" pitchFamily="34" charset="0"/>
              </a:rPr>
              <a:t>Operationalized WARS construct through questions</a:t>
            </a:r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Population of female maritime professionals from WISTA (1,027 in 33 countries):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WISTA focus on networking, education and mentoring to enhance its members competence and empower career success</a:t>
            </a:r>
          </a:p>
          <a:p>
            <a:pPr lvl="1"/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Didn’t measure actual compensation and other factors but rather measure the perceptions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Response rate 20.541% from  all 33 countries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Analysis of differences in attitudinal and structural perspectives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104824"/>
            <a:ext cx="1032901" cy="5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atic.wixstatic.com/media/41b741_36f4f8784bb726f46728d007514676e9.jpg_srz_1195_665_85_22_0.50_1.20_0.00_jpg_sr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6010" y="0"/>
            <a:ext cx="6777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Results</a:t>
            </a:r>
            <a:endParaRPr lang="en-U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381000"/>
            <a:ext cx="7543800" cy="6248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900" b="1" cap="small" dirty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Pearson Correlation Matrix (Phi coefficient)</a:t>
            </a: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Ranges from -1 to 1:</a:t>
            </a:r>
          </a:p>
          <a:p>
            <a:pPr lvl="1"/>
            <a:r>
              <a:rPr lang="en-US" dirty="0">
                <a:latin typeface="Arial Narrow" pitchFamily="34" charset="0"/>
              </a:rPr>
              <a:t>1 is perfect positive correlation</a:t>
            </a:r>
          </a:p>
          <a:p>
            <a:pPr lvl="1"/>
            <a:r>
              <a:rPr lang="en-US" dirty="0">
                <a:latin typeface="Arial Narrow" pitchFamily="34" charset="0"/>
              </a:rPr>
              <a:t>-1 is perfect negative correlation</a:t>
            </a:r>
          </a:p>
          <a:p>
            <a:pPr lvl="1"/>
            <a:r>
              <a:rPr lang="en-US" dirty="0">
                <a:latin typeface="Arial Narrow" pitchFamily="34" charset="0"/>
              </a:rPr>
              <a:t>0 indicates no relationship</a:t>
            </a:r>
          </a:p>
          <a:p>
            <a:pPr marL="365760" lvl="1" indent="0">
              <a:buNone/>
            </a:pPr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All constructs have weak or little relationship  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The measure of the constructs of wealth, appreciation, risks and sacrifice are separate and distinct</a:t>
            </a:r>
          </a:p>
          <a:p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819145"/>
              </p:ext>
            </p:extLst>
          </p:nvPr>
        </p:nvGraphicFramePr>
        <p:xfrm>
          <a:off x="380999" y="1269492"/>
          <a:ext cx="8134351" cy="2472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2058"/>
                <a:gridCol w="1170185"/>
                <a:gridCol w="1440474"/>
                <a:gridCol w="990527"/>
                <a:gridCol w="1531107"/>
              </a:tblGrid>
              <a:tr h="2979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Pearson Correlation Matrix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2979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Wealth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Appreciation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Risk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Sacrifice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6440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Wealth (Adequately compensated)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0.23124157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-0.103185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0.04025242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2979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Appreciation (by company)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-0.203139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0.11510416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2979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Risk (Challenges)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-0.1861225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2979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Sacrifice (Gender Issues)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1550" y="2940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381000"/>
            <a:ext cx="75438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cap="small" dirty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Demographics of Respondents</a:t>
            </a: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3300" b="1" cap="small" dirty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Level of Education</a:t>
            </a: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9557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3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533254"/>
              </p:ext>
            </p:extLst>
          </p:nvPr>
        </p:nvGraphicFramePr>
        <p:xfrm>
          <a:off x="457200" y="1325036"/>
          <a:ext cx="7772399" cy="2309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5089"/>
                <a:gridCol w="2036945"/>
                <a:gridCol w="1280365"/>
              </a:tblGrid>
              <a:tr h="2973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Demographics of Respondents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73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39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Primary caregiver to children or other relatives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39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Relative who worked in maritime industry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73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Raised near a port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39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Number of years worked in the industry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14.4347626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36975"/>
              </p:ext>
            </p:extLst>
          </p:nvPr>
        </p:nvGraphicFramePr>
        <p:xfrm>
          <a:off x="1391384" y="4560332"/>
          <a:ext cx="5772149" cy="1880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312"/>
                <a:gridCol w="1825884"/>
                <a:gridCol w="2395721"/>
                <a:gridCol w="122232"/>
              </a:tblGrid>
              <a:tr h="305713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Level of Education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830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pre college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0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some college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0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university degree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5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post bachelor degree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49%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0010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cap="small" dirty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Sectors of the Industry </a:t>
            </a:r>
            <a:r>
              <a:rPr lang="en-US" sz="3300" b="1" cap="small" dirty="0" smtClean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Represented</a:t>
            </a:r>
            <a:endParaRPr lang="en-US" sz="3300" b="1" cap="small" dirty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b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800" b="1" cap="small" dirty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800" b="1" cap="small" dirty="0" smtClean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800" b="1" cap="small" dirty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800" b="1" cap="small" dirty="0" smtClean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800" b="1" cap="small" dirty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800" b="1" cap="small" dirty="0" smtClean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800" b="1" cap="small" dirty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800" b="1" cap="small" dirty="0" smtClean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800" b="1" cap="small" dirty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800" b="1" cap="small" dirty="0" smtClean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800" b="1" cap="small" dirty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800" b="1" cap="small" dirty="0" smtClean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800" b="1" cap="small" dirty="0" smtClean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300" b="1" cap="small" dirty="0" smtClean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Wealth </a:t>
            </a:r>
            <a:r>
              <a:rPr lang="en-US" sz="3300" b="1" cap="small" dirty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and Compensation</a:t>
            </a: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74601"/>
              </p:ext>
            </p:extLst>
          </p:nvPr>
        </p:nvGraphicFramePr>
        <p:xfrm>
          <a:off x="609599" y="914401"/>
          <a:ext cx="7772401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201"/>
                <a:gridCol w="2222754"/>
                <a:gridCol w="1282446"/>
              </a:tblGrid>
              <a:tr h="279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Sectors of the industry represented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9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9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 ship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9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Ship owner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9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Cruise staff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9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Ship broker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9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Ship Insurance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9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Maritime Law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9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Multiple roles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54%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04960"/>
              </p:ext>
            </p:extLst>
          </p:nvPr>
        </p:nvGraphicFramePr>
        <p:xfrm>
          <a:off x="609600" y="4648200"/>
          <a:ext cx="7772399" cy="1566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1774"/>
                <a:gridCol w="1714047"/>
                <a:gridCol w="1076578"/>
              </a:tblGrid>
              <a:tr h="2610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Wealth and Compensation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Adequately Compensated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Comparable to Male Counterparts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Necessary Resources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7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80010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cap="small" dirty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Appreciation and Recognition</a:t>
            </a:r>
          </a:p>
          <a:p>
            <a:pPr marL="0" indent="0">
              <a:buNone/>
            </a:pPr>
            <a:endParaRPr lang="en-US" b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800" b="1" dirty="0">
              <a:latin typeface="Arial Narrow" pitchFamily="34" charset="0"/>
            </a:endParaRPr>
          </a:p>
          <a:p>
            <a:pPr marL="0" indent="0">
              <a:buNone/>
            </a:pPr>
            <a:endParaRPr lang="en-US" sz="800" b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800" b="1" dirty="0">
              <a:latin typeface="Arial Narrow" pitchFamily="34" charset="0"/>
            </a:endParaRPr>
          </a:p>
          <a:p>
            <a:pPr marL="0" indent="0">
              <a:buNone/>
            </a:pPr>
            <a:endParaRPr lang="en-US" sz="800" b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800" b="1" dirty="0">
              <a:latin typeface="Arial Narrow" pitchFamily="34" charset="0"/>
            </a:endParaRPr>
          </a:p>
          <a:p>
            <a:pPr marL="0" indent="0">
              <a:buNone/>
            </a:pPr>
            <a:endParaRPr lang="en-US" sz="8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3300" b="1" cap="small" dirty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Risk and Negative Consequences</a:t>
            </a: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084579"/>
              </p:ext>
            </p:extLst>
          </p:nvPr>
        </p:nvGraphicFramePr>
        <p:xfrm>
          <a:off x="609599" y="838200"/>
          <a:ext cx="7467601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5201"/>
                <a:gridCol w="1960246"/>
                <a:gridCol w="1232154"/>
              </a:tblGrid>
              <a:tr h="3619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Appreciation and Recognition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19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19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Feel Appreciated by Industry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80%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19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Feel Appreciated by Company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75%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76131"/>
              </p:ext>
            </p:extLst>
          </p:nvPr>
        </p:nvGraphicFramePr>
        <p:xfrm>
          <a:off x="533400" y="3048002"/>
          <a:ext cx="7848601" cy="342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3324"/>
                <a:gridCol w="2060258"/>
                <a:gridCol w="1295019"/>
              </a:tblGrid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Risk and Negative Consequences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Additional Risk with a maritime career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Sufficient Mentoring in the industry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Sufficient Mentoring in your company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Mentoring is helpful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Sufficient Networking in the industry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54%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5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28600"/>
            <a:ext cx="7543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3300" b="1" cap="small" dirty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Sacrifice and Job Satisfaction</a:t>
            </a:r>
          </a:p>
          <a:p>
            <a:pPr marL="0" indent="0">
              <a:buNone/>
            </a:pPr>
            <a:endParaRPr lang="en-US" b="1" dirty="0">
              <a:latin typeface="Arial Narrow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94606"/>
              </p:ext>
            </p:extLst>
          </p:nvPr>
        </p:nvGraphicFramePr>
        <p:xfrm>
          <a:off x="849922" y="1828800"/>
          <a:ext cx="7532077" cy="4152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2114"/>
                <a:gridCol w="1977170"/>
                <a:gridCol w="1242793"/>
              </a:tblGrid>
              <a:tr h="3960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Sacrifice and Job Satisfaction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0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562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Industry does address Gender-related issues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562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Company does address Gender-related issues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0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0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Current Workweek sustainable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562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Schedule more important than compensation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3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Recruitment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7467600" cy="418795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Education about the industry</a:t>
            </a:r>
          </a:p>
          <a:p>
            <a:r>
              <a:rPr lang="en-US" sz="3000" dirty="0" smtClean="0"/>
              <a:t>Not always familiar through family or location</a:t>
            </a:r>
            <a:endParaRPr lang="en-US" sz="3000" dirty="0"/>
          </a:p>
          <a:p>
            <a:r>
              <a:rPr lang="en-US" sz="3000" dirty="0" smtClean="0"/>
              <a:t>Explain how gender issues are addressed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750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Retention issues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Highly Educated Group</a:t>
            </a:r>
          </a:p>
          <a:p>
            <a:r>
              <a:rPr lang="en-US" sz="2800" dirty="0" smtClean="0"/>
              <a:t>Professionalism</a:t>
            </a:r>
          </a:p>
          <a:p>
            <a:r>
              <a:rPr lang="en-US" sz="2800" dirty="0" smtClean="0"/>
              <a:t>Entrepreneurship</a:t>
            </a:r>
          </a:p>
          <a:p>
            <a:r>
              <a:rPr lang="en-US" sz="2800" dirty="0" smtClean="0"/>
              <a:t>Comparable pay and resources to men</a:t>
            </a:r>
          </a:p>
          <a:p>
            <a:r>
              <a:rPr lang="en-US" sz="2800" dirty="0" smtClean="0"/>
              <a:t>Sufficient mentoring needed</a:t>
            </a:r>
          </a:p>
          <a:p>
            <a:r>
              <a:rPr lang="en-US" sz="2800" dirty="0" smtClean="0"/>
              <a:t>Address gender issues</a:t>
            </a:r>
          </a:p>
          <a:p>
            <a:r>
              <a:rPr lang="en-US" sz="2800" dirty="0" smtClean="0"/>
              <a:t>Lifestyle/ schedule paramount</a:t>
            </a:r>
          </a:p>
          <a:p>
            <a:r>
              <a:rPr lang="en-US" sz="2800" dirty="0" smtClean="0"/>
              <a:t>Reduce career risk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71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Curricula Changes Needed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Emphasis on laws on equitable pay, promotion and equal opportunity</a:t>
            </a:r>
          </a:p>
          <a:p>
            <a:r>
              <a:rPr lang="en-US" dirty="0" smtClean="0"/>
              <a:t>Present evidence that diversity leads to better company performance</a:t>
            </a:r>
          </a:p>
          <a:p>
            <a:r>
              <a:rPr lang="en-US" dirty="0" smtClean="0"/>
              <a:t>Emphasize the need for high levels of education </a:t>
            </a:r>
            <a:endParaRPr lang="en-US" dirty="0"/>
          </a:p>
          <a:p>
            <a:r>
              <a:rPr lang="en-US" dirty="0" smtClean="0"/>
              <a:t>Include additional law courses</a:t>
            </a:r>
          </a:p>
          <a:p>
            <a:r>
              <a:rPr lang="en-US" dirty="0" smtClean="0"/>
              <a:t>Entrepreneurship or multiple roles concepts</a:t>
            </a:r>
          </a:p>
          <a:p>
            <a:r>
              <a:rPr lang="en-US" dirty="0" smtClean="0"/>
              <a:t>Emphasize open mentoring systems and advantages</a:t>
            </a:r>
          </a:p>
          <a:p>
            <a:r>
              <a:rPr lang="en-US" dirty="0" smtClean="0"/>
              <a:t>Emphasize networking systems and advantages</a:t>
            </a:r>
          </a:p>
          <a:p>
            <a:r>
              <a:rPr lang="en-US" dirty="0" smtClean="0"/>
              <a:t>Address gender-related issues head-on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  <a:latin typeface="Arial Narrow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943600" cy="45689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 pitchFamily="34" charset="0"/>
              </a:rPr>
              <a:t>Introduction</a:t>
            </a:r>
          </a:p>
          <a:p>
            <a:r>
              <a:rPr lang="en-US" dirty="0" smtClean="0">
                <a:latin typeface="Arial Narrow" pitchFamily="34" charset="0"/>
              </a:rPr>
              <a:t>WARS Characteristics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Wealth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Appreciation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Risk &amp; Negative Consequences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Sacrifice</a:t>
            </a:r>
          </a:p>
          <a:p>
            <a:r>
              <a:rPr lang="en-US" dirty="0" smtClean="0">
                <a:latin typeface="Arial Narrow" pitchFamily="34" charset="0"/>
              </a:rPr>
              <a:t>Methodology &amp; Study Design</a:t>
            </a:r>
          </a:p>
          <a:p>
            <a:r>
              <a:rPr lang="en-US" dirty="0" smtClean="0">
                <a:latin typeface="Arial Narrow" pitchFamily="34" charset="0"/>
              </a:rPr>
              <a:t>Results</a:t>
            </a:r>
          </a:p>
          <a:p>
            <a:r>
              <a:rPr lang="en-US" dirty="0" smtClean="0">
                <a:latin typeface="Arial Narrow" pitchFamily="34" charset="0"/>
              </a:rPr>
              <a:t>Conclusion</a:t>
            </a:r>
          </a:p>
          <a:p>
            <a:r>
              <a:rPr lang="en-US" dirty="0" smtClean="0">
                <a:latin typeface="Arial Narrow" pitchFamily="34" charset="0"/>
              </a:rPr>
              <a:t>Q&amp;A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76200"/>
            <a:ext cx="2926624" cy="430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tatic.wixstatic.com/media/41b741_cba98501cecb3bf62a0e27ffe2f80ce6.jpg_srz_1195_665_85_22_0.50_1.20_0.00_jpg_sr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8860" y="0"/>
            <a:ext cx="683514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Conclusions</a:t>
            </a:r>
            <a:endParaRPr lang="en-U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28600"/>
            <a:ext cx="7543800" cy="6400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Recruiting and retaining women executives to the maritime industry requires a tool set that addresses gender issues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Maritime women are well educated</a:t>
            </a:r>
          </a:p>
          <a:p>
            <a:pPr lvl="1"/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Not all perceive their compensation to be equitable to their male counterparts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Women feel appreciated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Know that a maritime career can have negative consequences for success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Companies should take note of the lack of perceived mentoring (and sponsoring) for women executives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Women believe they can sustain a long and successful career if specific, identifiable strategies from the industry leadership are forthcoming</a:t>
            </a:r>
          </a:p>
          <a:p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endParaRPr lang="en-US" b="1" dirty="0">
              <a:latin typeface="Arial Narrow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42" y="1"/>
            <a:ext cx="9124658" cy="46482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ANA M. ALBERT</a:t>
            </a:r>
          </a:p>
        </p:txBody>
      </p:sp>
      <p:sp>
        <p:nvSpPr>
          <p:cNvPr id="2" name="Rectangle 1"/>
          <p:cNvSpPr/>
          <p:nvPr/>
        </p:nvSpPr>
        <p:spPr>
          <a:xfrm>
            <a:off x="-4624" y="4648200"/>
            <a:ext cx="9144000" cy="228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8100" y="4572000"/>
            <a:ext cx="9105900" cy="182880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Q&amp;A</a:t>
            </a:r>
            <a:endParaRPr lang="en-US" sz="2400" dirty="0" smtClean="0"/>
          </a:p>
          <a:p>
            <a:endParaRPr lang="en-US" sz="1300" dirty="0"/>
          </a:p>
          <a:p>
            <a:r>
              <a:rPr lang="en-US" sz="2400" dirty="0" smtClean="0"/>
              <a:t>					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66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362200" y="4191000"/>
            <a:ext cx="5257800" cy="708025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Introduction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5" name="Picture 4" descr="http://www.whitebarninn.com/wp-content/uploads/2010/05/kennebunkport-maritim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2600" y="-1"/>
            <a:ext cx="7391400" cy="36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990600"/>
            <a:ext cx="7543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Narrow" pitchFamily="34" charset="0"/>
              </a:rPr>
              <a:t>Women more entrenched in workforce globally 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Attitudes about women’s roles are changing: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1962 majority of Americans did not believe gender equality was desirable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Leadership and wage gap still persists, and it grows </a:t>
            </a:r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Why are women not leading the pack?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Family, community and/or other challenges different from men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More than a career ladder it’s a maze</a:t>
            </a:r>
          </a:p>
          <a:p>
            <a:endParaRPr lang="en-US" dirty="0" smtClean="0">
              <a:latin typeface="Arial Narrow" pitchFamily="34" charset="0"/>
            </a:endParaRPr>
          </a:p>
        </p:txBody>
      </p:sp>
      <p:pic>
        <p:nvPicPr>
          <p:cNvPr id="10242" name="Picture 2" descr="http://www.johnworldpeace.com/WorldPeace/world-peace-090420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438400" y="4267200"/>
            <a:ext cx="5638800" cy="708025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WARS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04627"/>
            <a:ext cx="6096000" cy="44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85800"/>
            <a:ext cx="78486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3900" b="1" cap="small" dirty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How do we understand the maze?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WEALTH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Compensation must be competitive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APPRECIATION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Women must be appreciated for their unique perspectives &amp; skills, </a:t>
            </a:r>
            <a:r>
              <a:rPr lang="en-US" dirty="0">
                <a:latin typeface="Arial Narrow" pitchFamily="34" charset="0"/>
              </a:rPr>
              <a:t>i.e., acknowledging who they are and what they do 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RISK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Must be address through mentoring and sponsoring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See risk-taking through a new lens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SACRIFICE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Must be acknowledged with good practices toward gender-related issues</a:t>
            </a:r>
          </a:p>
          <a:p>
            <a:endParaRPr lang="en-US" dirty="0" smtClean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295400"/>
            <a:ext cx="2819400" cy="16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077200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cap="small" dirty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Why have a strong focus on increasing women’s presence in leadership roles?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In US, more than ½ the population and ½ the voters are women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“3 or more women on a board can cause a fundamental change in the boardroom and enhance corporate governance” (Center for Women, </a:t>
            </a:r>
            <a:r>
              <a:rPr lang="en-US" dirty="0" err="1" smtClean="0">
                <a:latin typeface="Arial Narrow" pitchFamily="34" charset="0"/>
              </a:rPr>
              <a:t>Wellesly</a:t>
            </a:r>
            <a:r>
              <a:rPr lang="en-US" dirty="0" smtClean="0">
                <a:latin typeface="Arial Narrow" pitchFamily="34" charset="0"/>
              </a:rPr>
              <a:t> 2006)</a:t>
            </a:r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“Gender diversity is an asset for corporate image and helps bring close together the company, employees, shareholders, customers” (McKinsey 2007)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“Companies with a higher proportion of women on their management committees are also companies that have the best financial performance</a:t>
            </a:r>
            <a:r>
              <a:rPr lang="en-US" dirty="0">
                <a:latin typeface="Arial Narrow" pitchFamily="34" charset="0"/>
              </a:rPr>
              <a:t>” (McKinsey 2007)</a:t>
            </a: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81000"/>
            <a:ext cx="7848600" cy="5638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b="1" cap="small" dirty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How to do it?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Norway passed a law in 2003 requiring that 40% of all company board members be women. By 2010: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400 companies had over 40% female directors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65 companies had over 25% of women on board seats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Netherlands, Spain, France are joining efforts</a:t>
            </a:r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In 2013, IMO celebrated the 25</a:t>
            </a:r>
            <a:r>
              <a:rPr lang="en-US" baseline="30000" dirty="0" smtClean="0">
                <a:latin typeface="Arial Narrow" pitchFamily="34" charset="0"/>
              </a:rPr>
              <a:t>th</a:t>
            </a:r>
            <a:r>
              <a:rPr lang="en-US" dirty="0" smtClean="0">
                <a:latin typeface="Arial Narrow" pitchFamily="34" charset="0"/>
              </a:rPr>
              <a:t> anniversary of its </a:t>
            </a:r>
            <a:r>
              <a:rPr lang="en-US" dirty="0" err="1" smtClean="0">
                <a:latin typeface="Arial Narrow" pitchFamily="34" charset="0"/>
              </a:rPr>
              <a:t>Programme</a:t>
            </a:r>
            <a:r>
              <a:rPr lang="en-US" dirty="0" smtClean="0">
                <a:latin typeface="Arial Narrow" pitchFamily="34" charset="0"/>
              </a:rPr>
              <a:t> for the Integration of Women in the Maritime Sector </a:t>
            </a:r>
          </a:p>
        </p:txBody>
      </p:sp>
      <p:pic>
        <p:nvPicPr>
          <p:cNvPr id="4" name="Picture 2" descr="http://www.creativitycultureeducation.org/wp-content/uploads/norway_flag_map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118624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4-03-24 at 8.32.50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5060918"/>
            <a:ext cx="2791422" cy="1797082"/>
          </a:xfrm>
          <a:prstGeom prst="rect">
            <a:avLst/>
          </a:prstGeom>
        </p:spPr>
      </p:pic>
      <p:pic>
        <p:nvPicPr>
          <p:cNvPr id="5" name="Picture 4" descr="Screen Shot 2014-03-24 at 8.32.56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5044477"/>
            <a:ext cx="2611716" cy="1813523"/>
          </a:xfrm>
          <a:prstGeom prst="rect">
            <a:avLst/>
          </a:prstGeom>
        </p:spPr>
      </p:pic>
      <p:pic>
        <p:nvPicPr>
          <p:cNvPr id="6" name="Picture 5" descr="Screen Shot 2014-03-24 at 8.33.04 P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200" y="5022955"/>
            <a:ext cx="2651600" cy="18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438400" y="4267200"/>
            <a:ext cx="5638800" cy="708025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Methodology &amp; Study Design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21467"/>
            <a:ext cx="7315200" cy="35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25194</TotalTime>
  <Words>935</Words>
  <Application>Microsoft Office PowerPoint</Application>
  <PresentationFormat>On-screen Show (4:3)</PresentationFormat>
  <Paragraphs>365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PowerPoint Presentation</vt:lpstr>
      <vt:lpstr>agenda</vt:lpstr>
      <vt:lpstr>Introduction</vt:lpstr>
      <vt:lpstr>PowerPoint Presentation</vt:lpstr>
      <vt:lpstr>WARS</vt:lpstr>
      <vt:lpstr>PowerPoint Presentation</vt:lpstr>
      <vt:lpstr>PowerPoint Presentation</vt:lpstr>
      <vt:lpstr>PowerPoint Presentation</vt:lpstr>
      <vt:lpstr>Methodology &amp; Study Design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Recruitment issues</vt:lpstr>
      <vt:lpstr>Retention issues</vt:lpstr>
      <vt:lpstr>Curricula Changes Needed</vt:lpstr>
      <vt:lpstr>Conclusions</vt:lpstr>
      <vt:lpstr>PowerPoint Presentation</vt:lpstr>
      <vt:lpstr>PowerPoint Presentation</vt:lpstr>
    </vt:vector>
  </TitlesOfParts>
  <Company>Almaco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Albert</dc:creator>
  <cp:lastModifiedBy>Lauren Blanchard</cp:lastModifiedBy>
  <cp:revision>72</cp:revision>
  <cp:lastPrinted>2014-03-26T14:45:33Z</cp:lastPrinted>
  <dcterms:created xsi:type="dcterms:W3CDTF">2013-07-21T01:22:37Z</dcterms:created>
  <dcterms:modified xsi:type="dcterms:W3CDTF">2014-10-17T05:04:12Z</dcterms:modified>
</cp:coreProperties>
</file>