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theme/themeOverride2.xml" ContentType="application/vnd.openxmlformats-officedocument.themeOverride+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14"/>
  </p:notesMasterIdLst>
  <p:handoutMasterIdLst>
    <p:handoutMasterId r:id="rId15"/>
  </p:handoutMasterIdLst>
  <p:sldIdLst>
    <p:sldId id="256" r:id="rId2"/>
    <p:sldId id="317" r:id="rId3"/>
    <p:sldId id="326" r:id="rId4"/>
    <p:sldId id="315" r:id="rId5"/>
    <p:sldId id="314" r:id="rId6"/>
    <p:sldId id="320" r:id="rId7"/>
    <p:sldId id="296" r:id="rId8"/>
    <p:sldId id="297" r:id="rId9"/>
    <p:sldId id="325" r:id="rId10"/>
    <p:sldId id="319" r:id="rId11"/>
    <p:sldId id="327" r:id="rId12"/>
    <p:sldId id="324"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80"/>
    <a:srgbClr val="CCECFF"/>
    <a:srgbClr val="0571A0"/>
    <a:srgbClr val="A02C0C"/>
    <a:srgbClr val="591907"/>
    <a:srgbClr val="AD0101"/>
    <a:srgbClr val="00542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07" autoAdjust="0"/>
    <p:restoredTop sz="94612" autoAdjust="0"/>
  </p:normalViewPr>
  <p:slideViewPr>
    <p:cSldViewPr snapToGrid="0" snapToObjects="1">
      <p:cViewPr varScale="1">
        <p:scale>
          <a:sx n="66" d="100"/>
          <a:sy n="66" d="100"/>
        </p:scale>
        <p:origin x="-1470" y="-96"/>
      </p:cViewPr>
      <p:guideLst>
        <p:guide orient="horz" pos="2160"/>
        <p:guide pos="2880"/>
      </p:guideLst>
    </p:cSldViewPr>
  </p:slideViewPr>
  <p:outlineViewPr>
    <p:cViewPr>
      <p:scale>
        <a:sx n="33" d="100"/>
        <a:sy n="33" d="100"/>
      </p:scale>
      <p:origin x="0" y="83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lsantera\Google%20Drive\Other\CargoSmart%20Vessel%20Delays%20America%20v%20Europe.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lsantera\AppData\Local\Temp\Avg%20Ship%20Size.xlsx" TargetMode="Externa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C:\Users\lsantera\AppData\Local\Temp\Suez%20Canal%20Ships%20vs%20Tons.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latin typeface="Arial" pitchFamily="34" charset="0"/>
                <a:cs typeface="Arial" pitchFamily="34" charset="0"/>
              </a:defRPr>
            </a:pPr>
            <a:r>
              <a:rPr lang="en-US">
                <a:latin typeface="Arial" pitchFamily="34" charset="0"/>
                <a:cs typeface="Arial" pitchFamily="34" charset="0"/>
              </a:rPr>
              <a:t>Percentage of Ships Delayed - 12 Hours or More</a:t>
            </a:r>
          </a:p>
        </c:rich>
      </c:tx>
      <c:layout/>
      <c:overlay val="0"/>
    </c:title>
    <c:autoTitleDeleted val="0"/>
    <c:plotArea>
      <c:layout>
        <c:manualLayout>
          <c:layoutTarget val="inner"/>
          <c:xMode val="edge"/>
          <c:yMode val="edge"/>
          <c:x val="0.120121610728521"/>
          <c:y val="7.0323321110156503E-2"/>
          <c:w val="0.85010864077697001"/>
          <c:h val="0.72149254887553005"/>
        </c:manualLayout>
      </c:layout>
      <c:barChart>
        <c:barDir val="bar"/>
        <c:grouping val="clustered"/>
        <c:varyColors val="0"/>
        <c:ser>
          <c:idx val="1"/>
          <c:order val="0"/>
          <c:tx>
            <c:strRef>
              <c:f>Sheet1!$C$3</c:f>
              <c:strCache>
                <c:ptCount val="1"/>
                <c:pt idx="0">
                  <c:v>&gt;10,000 TEUs</c:v>
                </c:pt>
              </c:strCache>
            </c:strRef>
          </c:tx>
          <c:spPr>
            <a:solidFill>
              <a:srgbClr val="808080"/>
            </a:solidFill>
          </c:spPr>
          <c:invertIfNegative val="0"/>
          <c:dPt>
            <c:idx val="0"/>
            <c:invertIfNegative val="0"/>
            <c:bubble3D val="0"/>
            <c:spPr>
              <a:solidFill>
                <a:srgbClr val="F8F8F8">
                  <a:lumMod val="75000"/>
                </a:srgbClr>
              </a:solidFill>
            </c:spPr>
          </c:dPt>
          <c:dPt>
            <c:idx val="1"/>
            <c:invertIfNegative val="0"/>
            <c:bubble3D val="0"/>
            <c:spPr>
              <a:solidFill>
                <a:srgbClr val="F8F8F8">
                  <a:lumMod val="75000"/>
                </a:srgbClr>
              </a:solidFill>
            </c:spPr>
          </c:dPt>
          <c:dLbls>
            <c:spPr>
              <a:noFill/>
              <a:ln>
                <a:noFill/>
              </a:ln>
              <a:effectLst/>
            </c:spPr>
            <c:txPr>
              <a:bodyPr/>
              <a:lstStyle/>
              <a:p>
                <a:pPr>
                  <a:defRPr sz="1200" b="1">
                    <a:latin typeface="Arial" pitchFamily="34" charset="0"/>
                    <a:cs typeface="Arial"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Sheet1!$A$4:$A$5</c:f>
              <c:strCache>
                <c:ptCount val="2"/>
                <c:pt idx="0">
                  <c:v>Europe</c:v>
                </c:pt>
                <c:pt idx="1">
                  <c:v>Americas</c:v>
                </c:pt>
              </c:strCache>
            </c:strRef>
          </c:cat>
          <c:val>
            <c:numRef>
              <c:f>Sheet1!$C$4:$C$5</c:f>
              <c:numCache>
                <c:formatCode>0%</c:formatCode>
                <c:ptCount val="2"/>
                <c:pt idx="0">
                  <c:v>0.5</c:v>
                </c:pt>
                <c:pt idx="1">
                  <c:v>0.47</c:v>
                </c:pt>
              </c:numCache>
            </c:numRef>
          </c:val>
        </c:ser>
        <c:ser>
          <c:idx val="0"/>
          <c:order val="1"/>
          <c:tx>
            <c:strRef>
              <c:f>Sheet1!$B$3</c:f>
              <c:strCache>
                <c:ptCount val="1"/>
                <c:pt idx="0">
                  <c:v>All Ships</c:v>
                </c:pt>
              </c:strCache>
            </c:strRef>
          </c:tx>
          <c:spPr>
            <a:solidFill>
              <a:srgbClr val="CCECFF"/>
            </a:solidFill>
          </c:spPr>
          <c:invertIfNegative val="0"/>
          <c:dLbls>
            <c:spPr>
              <a:noFill/>
              <a:ln>
                <a:noFill/>
              </a:ln>
              <a:effectLst/>
            </c:spPr>
            <c:txPr>
              <a:bodyPr/>
              <a:lstStyle/>
              <a:p>
                <a:pPr>
                  <a:defRPr sz="1200" b="1">
                    <a:latin typeface="Arial" pitchFamily="34" charset="0"/>
                    <a:cs typeface="Arial"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Sheet1!$A$4:$A$5</c:f>
              <c:strCache>
                <c:ptCount val="2"/>
                <c:pt idx="0">
                  <c:v>Europe</c:v>
                </c:pt>
                <c:pt idx="1">
                  <c:v>Americas</c:v>
                </c:pt>
              </c:strCache>
            </c:strRef>
          </c:cat>
          <c:val>
            <c:numRef>
              <c:f>Sheet1!$B$4:$B$5</c:f>
              <c:numCache>
                <c:formatCode>0%</c:formatCode>
                <c:ptCount val="2"/>
                <c:pt idx="0">
                  <c:v>0.28999999999999998</c:v>
                </c:pt>
                <c:pt idx="1">
                  <c:v>0.32900000000000001</c:v>
                </c:pt>
              </c:numCache>
            </c:numRef>
          </c:val>
        </c:ser>
        <c:dLbls>
          <c:showLegendKey val="0"/>
          <c:showVal val="0"/>
          <c:showCatName val="0"/>
          <c:showSerName val="0"/>
          <c:showPercent val="0"/>
          <c:showBubbleSize val="0"/>
        </c:dLbls>
        <c:gapWidth val="150"/>
        <c:axId val="81905152"/>
        <c:axId val="77343552"/>
      </c:barChart>
      <c:catAx>
        <c:axId val="81905152"/>
        <c:scaling>
          <c:orientation val="minMax"/>
        </c:scaling>
        <c:delete val="0"/>
        <c:axPos val="l"/>
        <c:numFmt formatCode="General" sourceLinked="0"/>
        <c:majorTickMark val="out"/>
        <c:minorTickMark val="none"/>
        <c:tickLblPos val="nextTo"/>
        <c:txPr>
          <a:bodyPr/>
          <a:lstStyle/>
          <a:p>
            <a:pPr>
              <a:defRPr sz="1200">
                <a:latin typeface="Arial" pitchFamily="34" charset="0"/>
                <a:cs typeface="Arial" pitchFamily="34" charset="0"/>
              </a:defRPr>
            </a:pPr>
            <a:endParaRPr lang="en-US"/>
          </a:p>
        </c:txPr>
        <c:crossAx val="77343552"/>
        <c:crosses val="autoZero"/>
        <c:auto val="1"/>
        <c:lblAlgn val="ctr"/>
        <c:lblOffset val="100"/>
        <c:noMultiLvlLbl val="0"/>
      </c:catAx>
      <c:valAx>
        <c:axId val="77343552"/>
        <c:scaling>
          <c:orientation val="minMax"/>
        </c:scaling>
        <c:delete val="0"/>
        <c:axPos val="b"/>
        <c:numFmt formatCode="0%" sourceLinked="1"/>
        <c:majorTickMark val="out"/>
        <c:minorTickMark val="none"/>
        <c:tickLblPos val="nextTo"/>
        <c:txPr>
          <a:bodyPr/>
          <a:lstStyle/>
          <a:p>
            <a:pPr>
              <a:defRPr sz="1200">
                <a:latin typeface="Arial" pitchFamily="34" charset="0"/>
                <a:cs typeface="Arial" pitchFamily="34" charset="0"/>
              </a:defRPr>
            </a:pPr>
            <a:endParaRPr lang="en-US"/>
          </a:p>
        </c:txPr>
        <c:crossAx val="81905152"/>
        <c:crosses val="autoZero"/>
        <c:crossBetween val="between"/>
      </c:valAx>
    </c:plotArea>
    <c:legend>
      <c:legendPos val="r"/>
      <c:layout>
        <c:manualLayout>
          <c:xMode val="edge"/>
          <c:yMode val="edge"/>
          <c:x val="0.76058281027991703"/>
          <c:y val="0.41834797408261598"/>
          <c:w val="0.16242485098501899"/>
          <c:h val="0.13157927969955299"/>
        </c:manualLayout>
      </c:layout>
      <c:overlay val="0"/>
      <c:spPr>
        <a:solidFill>
          <a:schemeClr val="lt1"/>
        </a:solidFill>
        <a:ln w="25400" cap="flat" cmpd="sng" algn="ctr">
          <a:solidFill>
            <a:schemeClr val="dk1"/>
          </a:solidFill>
          <a:prstDash val="solid"/>
        </a:ln>
        <a:effectLst/>
      </c:spPr>
      <c:txPr>
        <a:bodyPr/>
        <a:lstStyle/>
        <a:p>
          <a:pPr>
            <a:defRPr sz="1400" b="1">
              <a:solidFill>
                <a:schemeClr val="dk1"/>
              </a:solidFill>
              <a:latin typeface="Arial" pitchFamily="34" charset="0"/>
              <a:ea typeface="+mn-ea"/>
              <a:cs typeface="Arial" pitchFamily="34" charset="0"/>
            </a:defRPr>
          </a:pPr>
          <a:endParaRPr lang="en-US"/>
        </a:p>
      </c:txPr>
    </c:legend>
    <c:plotVisOnly val="1"/>
    <c:dispBlanksAs val="gap"/>
    <c:showDLblsOverMax val="0"/>
  </c:chart>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latin typeface="Arial" pitchFamily="34" charset="0"/>
                <a:cs typeface="Arial" pitchFamily="34" charset="0"/>
              </a:defRPr>
            </a:pPr>
            <a:r>
              <a:rPr lang="en-US" sz="1600" b="1" i="0" baseline="0" dirty="0">
                <a:effectLst/>
                <a:latin typeface="Arial" pitchFamily="34" charset="0"/>
                <a:cs typeface="Arial" pitchFamily="34" charset="0"/>
              </a:rPr>
              <a:t>Percent Change in Average Ship Size</a:t>
            </a:r>
          </a:p>
          <a:p>
            <a:pPr>
              <a:defRPr sz="1400">
                <a:latin typeface="Arial" pitchFamily="34" charset="0"/>
                <a:cs typeface="Arial" pitchFamily="34" charset="0"/>
              </a:defRPr>
            </a:pPr>
            <a:r>
              <a:rPr lang="en-US" sz="1400" b="0" i="1" baseline="0" dirty="0">
                <a:effectLst/>
                <a:latin typeface="Arial" pitchFamily="34" charset="0"/>
                <a:cs typeface="Arial" pitchFamily="34" charset="0"/>
              </a:rPr>
              <a:t>Five Year Average of Year-Over-Year Growth</a:t>
            </a:r>
          </a:p>
        </c:rich>
      </c:tx>
      <c:layout>
        <c:manualLayout>
          <c:xMode val="edge"/>
          <c:yMode val="edge"/>
          <c:x val="0.23012788828938699"/>
          <c:y val="2.9352407313418101E-2"/>
        </c:manualLayout>
      </c:layout>
      <c:overlay val="0"/>
    </c:title>
    <c:autoTitleDeleted val="0"/>
    <c:plotArea>
      <c:layout>
        <c:manualLayout>
          <c:layoutTarget val="inner"/>
          <c:xMode val="edge"/>
          <c:yMode val="edge"/>
          <c:x val="8.0275397397175194E-2"/>
          <c:y val="0.156376287552314"/>
          <c:w val="0.91471481560298096"/>
          <c:h val="0.69348323002512102"/>
        </c:manualLayout>
      </c:layout>
      <c:lineChart>
        <c:grouping val="standard"/>
        <c:varyColors val="0"/>
        <c:ser>
          <c:idx val="0"/>
          <c:order val="0"/>
          <c:tx>
            <c:strRef>
              <c:f>'[Avg Ship Size.xlsx]Ship Size'!$D$1</c:f>
              <c:strCache>
                <c:ptCount val="1"/>
                <c:pt idx="0">
                  <c:v>5 Yr Moving Avg</c:v>
                </c:pt>
              </c:strCache>
            </c:strRef>
          </c:tx>
          <c:marker>
            <c:symbol val="none"/>
          </c:marker>
          <c:dLbls>
            <c:dLbl>
              <c:idx val="0"/>
              <c:layout>
                <c:manualLayout>
                  <c:x val="-4.0304727679834597E-2"/>
                  <c:y val="-4.9612964241834298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delete val="1"/>
              <c:extLst>
                <c:ext xmlns:c15="http://schemas.microsoft.com/office/drawing/2012/chart" uri="{CE6537A1-D6FC-4f65-9D91-7224C49458BB}"/>
              </c:extLst>
            </c:dLbl>
            <c:spPr>
              <a:noFill/>
              <a:ln>
                <a:noFill/>
              </a:ln>
              <a:effectLst/>
            </c:spPr>
            <c:txPr>
              <a:bodyPr/>
              <a:lstStyle/>
              <a:p>
                <a:pPr>
                  <a:defRPr sz="1200" b="1">
                    <a:latin typeface="Arial" pitchFamily="34" charset="0"/>
                    <a:cs typeface="Arial"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'[Avg Ship Size.xlsx]Ship Size'!$A$7:$A$17</c:f>
              <c:strCache>
                <c:ptCount val="11"/>
                <c:pt idx="0">
                  <c:v>2005</c:v>
                </c:pt>
                <c:pt idx="1">
                  <c:v>2006</c:v>
                </c:pt>
                <c:pt idx="2">
                  <c:v>2007</c:v>
                </c:pt>
                <c:pt idx="3">
                  <c:v>2008</c:v>
                </c:pt>
                <c:pt idx="4">
                  <c:v>2009</c:v>
                </c:pt>
                <c:pt idx="5">
                  <c:v>2010</c:v>
                </c:pt>
                <c:pt idx="6">
                  <c:v>2011</c:v>
                </c:pt>
                <c:pt idx="7">
                  <c:v>2012</c:v>
                </c:pt>
                <c:pt idx="8">
                  <c:v>2013</c:v>
                </c:pt>
                <c:pt idx="9">
                  <c:v>2014F</c:v>
                </c:pt>
                <c:pt idx="10">
                  <c:v>2015F</c:v>
                </c:pt>
              </c:strCache>
            </c:strRef>
          </c:cat>
          <c:val>
            <c:numRef>
              <c:f>'[Avg Ship Size.xlsx]Ship Size'!$D$7:$D$17</c:f>
              <c:numCache>
                <c:formatCode>0.0%</c:formatCode>
                <c:ptCount val="11"/>
                <c:pt idx="0">
                  <c:v>4.65043765816434E-2</c:v>
                </c:pt>
                <c:pt idx="1">
                  <c:v>4.7518480312900201E-2</c:v>
                </c:pt>
                <c:pt idx="2">
                  <c:v>4.75011100760852E-2</c:v>
                </c:pt>
                <c:pt idx="3">
                  <c:v>4.5193063580828398E-2</c:v>
                </c:pt>
                <c:pt idx="4">
                  <c:v>4.6671218115272098E-2</c:v>
                </c:pt>
                <c:pt idx="5">
                  <c:v>4.6896215121576899E-2</c:v>
                </c:pt>
                <c:pt idx="6">
                  <c:v>5.0318683841658801E-2</c:v>
                </c:pt>
                <c:pt idx="7">
                  <c:v>5.0264171728036697E-2</c:v>
                </c:pt>
                <c:pt idx="8">
                  <c:v>5.38510202756491E-2</c:v>
                </c:pt>
                <c:pt idx="9">
                  <c:v>5.5323755144997003E-2</c:v>
                </c:pt>
                <c:pt idx="10">
                  <c:v>5.8826706936700203E-2</c:v>
                </c:pt>
              </c:numCache>
            </c:numRef>
          </c:val>
          <c:smooth val="0"/>
        </c:ser>
        <c:dLbls>
          <c:dLblPos val="t"/>
          <c:showLegendKey val="0"/>
          <c:showVal val="1"/>
          <c:showCatName val="0"/>
          <c:showSerName val="0"/>
          <c:showPercent val="0"/>
          <c:showBubbleSize val="0"/>
        </c:dLbls>
        <c:marker val="1"/>
        <c:smooth val="0"/>
        <c:axId val="85578240"/>
        <c:axId val="77345856"/>
      </c:lineChart>
      <c:catAx>
        <c:axId val="85578240"/>
        <c:scaling>
          <c:orientation val="minMax"/>
        </c:scaling>
        <c:delete val="0"/>
        <c:axPos val="b"/>
        <c:numFmt formatCode="General" sourceLinked="0"/>
        <c:majorTickMark val="out"/>
        <c:minorTickMark val="none"/>
        <c:tickLblPos val="nextTo"/>
        <c:txPr>
          <a:bodyPr/>
          <a:lstStyle/>
          <a:p>
            <a:pPr>
              <a:defRPr sz="1200" b="1">
                <a:latin typeface="Arial" pitchFamily="34" charset="0"/>
                <a:cs typeface="Arial" pitchFamily="34" charset="0"/>
              </a:defRPr>
            </a:pPr>
            <a:endParaRPr lang="en-US"/>
          </a:p>
        </c:txPr>
        <c:crossAx val="77345856"/>
        <c:crosses val="autoZero"/>
        <c:auto val="1"/>
        <c:lblAlgn val="ctr"/>
        <c:lblOffset val="100"/>
        <c:noMultiLvlLbl val="0"/>
      </c:catAx>
      <c:valAx>
        <c:axId val="77345856"/>
        <c:scaling>
          <c:orientation val="minMax"/>
          <c:min val="0.04"/>
        </c:scaling>
        <c:delete val="0"/>
        <c:axPos val="l"/>
        <c:numFmt formatCode="0%" sourceLinked="0"/>
        <c:majorTickMark val="out"/>
        <c:minorTickMark val="none"/>
        <c:tickLblPos val="nextTo"/>
        <c:txPr>
          <a:bodyPr/>
          <a:lstStyle/>
          <a:p>
            <a:pPr>
              <a:defRPr sz="1200" b="1">
                <a:latin typeface="Arial" pitchFamily="34" charset="0"/>
                <a:cs typeface="Arial" pitchFamily="34" charset="0"/>
              </a:defRPr>
            </a:pPr>
            <a:endParaRPr lang="en-US"/>
          </a:p>
        </c:txPr>
        <c:crossAx val="85578240"/>
        <c:crosses val="autoZero"/>
        <c:crossBetween val="between"/>
        <c:majorUnit val="0.01"/>
      </c:valAx>
    </c:plotArea>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400">
                <a:latin typeface="Verdana" pitchFamily="34" charset="0"/>
                <a:ea typeface="Verdana" pitchFamily="34" charset="0"/>
                <a:cs typeface="Verdana" pitchFamily="34" charset="0"/>
              </a:defRPr>
            </a:pPr>
            <a:r>
              <a:rPr lang="en-US" sz="1600" dirty="0" smtClean="0">
                <a:latin typeface="Verdana" pitchFamily="34" charset="0"/>
                <a:ea typeface="Verdana" pitchFamily="34" charset="0"/>
                <a:cs typeface="Verdana" pitchFamily="34" charset="0"/>
              </a:rPr>
              <a:t>Containers transiting</a:t>
            </a:r>
            <a:r>
              <a:rPr lang="en-US" sz="1600" baseline="0" dirty="0" smtClean="0">
                <a:latin typeface="Verdana" pitchFamily="34" charset="0"/>
                <a:ea typeface="Verdana" pitchFamily="34" charset="0"/>
                <a:cs typeface="Verdana" pitchFamily="34" charset="0"/>
              </a:rPr>
              <a:t> the</a:t>
            </a:r>
            <a:r>
              <a:rPr lang="en-US" sz="1600" dirty="0" smtClean="0">
                <a:latin typeface="Verdana" pitchFamily="34" charset="0"/>
                <a:ea typeface="Verdana" pitchFamily="34" charset="0"/>
                <a:cs typeface="Verdana" pitchFamily="34" charset="0"/>
              </a:rPr>
              <a:t> </a:t>
            </a:r>
            <a:r>
              <a:rPr lang="en-US" sz="1600" dirty="0">
                <a:latin typeface="Verdana" pitchFamily="34" charset="0"/>
                <a:ea typeface="Verdana" pitchFamily="34" charset="0"/>
                <a:cs typeface="Verdana" pitchFamily="34" charset="0"/>
              </a:rPr>
              <a:t>Suez Canal</a:t>
            </a:r>
          </a:p>
          <a:p>
            <a:pPr>
              <a:defRPr sz="1400">
                <a:latin typeface="Verdana" pitchFamily="34" charset="0"/>
                <a:ea typeface="Verdana" pitchFamily="34" charset="0"/>
                <a:cs typeface="Verdana" pitchFamily="34" charset="0"/>
              </a:defRPr>
            </a:pPr>
            <a:r>
              <a:rPr lang="en-US" sz="1400" b="0" i="1" dirty="0">
                <a:latin typeface="Verdana" pitchFamily="34" charset="0"/>
                <a:ea typeface="Verdana" pitchFamily="34" charset="0"/>
                <a:cs typeface="Verdana" pitchFamily="34" charset="0"/>
              </a:rPr>
              <a:t>Net Tonnage vs. Number of Ships</a:t>
            </a:r>
          </a:p>
          <a:p>
            <a:pPr>
              <a:defRPr sz="1400">
                <a:latin typeface="Verdana" pitchFamily="34" charset="0"/>
                <a:ea typeface="Verdana" pitchFamily="34" charset="0"/>
                <a:cs typeface="Verdana" pitchFamily="34" charset="0"/>
              </a:defRPr>
            </a:pPr>
            <a:r>
              <a:rPr lang="en-US" sz="1400" b="0" i="1" dirty="0">
                <a:latin typeface="Verdana" pitchFamily="34" charset="0"/>
                <a:ea typeface="Verdana" pitchFamily="34" charset="0"/>
                <a:cs typeface="Verdana" pitchFamily="34" charset="0"/>
              </a:rPr>
              <a:t>Year-Over-Year Percent Change of 5-Month Averages</a:t>
            </a:r>
          </a:p>
        </c:rich>
      </c:tx>
      <c:layout>
        <c:manualLayout>
          <c:xMode val="edge"/>
          <c:yMode val="edge"/>
          <c:x val="0.22039233261239599"/>
          <c:y val="1.6632016632016602E-2"/>
        </c:manualLayout>
      </c:layout>
      <c:overlay val="0"/>
    </c:title>
    <c:autoTitleDeleted val="0"/>
    <c:plotArea>
      <c:layout>
        <c:manualLayout>
          <c:layoutTarget val="inner"/>
          <c:xMode val="edge"/>
          <c:yMode val="edge"/>
          <c:x val="8.00748592077688E-2"/>
          <c:y val="0.13797317002041401"/>
          <c:w val="0.89977863344005105"/>
          <c:h val="0.71408787790415096"/>
        </c:manualLayout>
      </c:layout>
      <c:lineChart>
        <c:grouping val="standard"/>
        <c:varyColors val="0"/>
        <c:ser>
          <c:idx val="0"/>
          <c:order val="0"/>
          <c:tx>
            <c:v>Net Tonnage</c:v>
          </c:tx>
          <c:spPr>
            <a:ln>
              <a:solidFill>
                <a:sysClr val="windowText" lastClr="000000">
                  <a:lumMod val="65000"/>
                  <a:lumOff val="35000"/>
                </a:sysClr>
              </a:solidFill>
            </a:ln>
          </c:spPr>
          <c:marker>
            <c:symbol val="none"/>
          </c:marker>
          <c:dLbls>
            <c:dLbl>
              <c:idx val="0"/>
              <c:spPr/>
              <c:txPr>
                <a:bodyPr/>
                <a:lstStyle/>
                <a:p>
                  <a:pPr>
                    <a:defRPr sz="1200" b="1">
                      <a:solidFill>
                        <a:srgbClr val="C00000"/>
                      </a:solidFill>
                      <a:latin typeface="Arial" pitchFamily="34" charset="0"/>
                      <a:cs typeface="Arial" pitchFamily="34" charset="0"/>
                    </a:defRPr>
                  </a:pPr>
                  <a:endParaRPr lang="en-US"/>
                </a:p>
              </c:txPr>
              <c:dLblPos val="t"/>
              <c:showLegendKey val="0"/>
              <c:showVal val="1"/>
              <c:showCatName val="0"/>
              <c:showSerName val="0"/>
              <c:showPercent val="0"/>
              <c:showBubbleSize val="0"/>
            </c:dLbl>
            <c:dLbl>
              <c:idx val="6"/>
              <c:spPr/>
              <c:txPr>
                <a:bodyPr/>
                <a:lstStyle/>
                <a:p>
                  <a:pPr>
                    <a:defRPr sz="1200" b="1">
                      <a:solidFill>
                        <a:srgbClr val="C00000"/>
                      </a:solidFill>
                      <a:latin typeface="Arial" pitchFamily="34" charset="0"/>
                      <a:cs typeface="Arial" pitchFamily="34" charset="0"/>
                    </a:defRPr>
                  </a:pPr>
                  <a:endParaRPr lang="en-US"/>
                </a:p>
              </c:txPr>
              <c:dLblPos val="t"/>
              <c:showLegendKey val="0"/>
              <c:showVal val="1"/>
              <c:showCatName val="0"/>
              <c:showSerName val="0"/>
              <c:showPercent val="0"/>
              <c:showBubbleSize val="0"/>
            </c:dLbl>
            <c:spPr>
              <a:noFill/>
              <a:ln>
                <a:noFill/>
              </a:ln>
              <a:effectLst/>
            </c:spPr>
            <c:txPr>
              <a:bodyPr/>
              <a:lstStyle/>
              <a:p>
                <a:pPr>
                  <a:defRPr sz="1200" b="1">
                    <a:latin typeface="Arial" pitchFamily="34" charset="0"/>
                    <a:cs typeface="Arial"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'[Suez Canal Ships vs Tons.xlsx]Suez Canal'!$B$43:$B$55</c:f>
              <c:numCache>
                <c:formatCode>mmm\-yy</c:formatCode>
                <c:ptCount val="13"/>
                <c:pt idx="0">
                  <c:v>41365</c:v>
                </c:pt>
                <c:pt idx="1">
                  <c:v>41395</c:v>
                </c:pt>
                <c:pt idx="2">
                  <c:v>41426</c:v>
                </c:pt>
                <c:pt idx="3">
                  <c:v>41456</c:v>
                </c:pt>
                <c:pt idx="4">
                  <c:v>41487</c:v>
                </c:pt>
                <c:pt idx="5">
                  <c:v>41518</c:v>
                </c:pt>
                <c:pt idx="6">
                  <c:v>41548</c:v>
                </c:pt>
                <c:pt idx="7">
                  <c:v>41579</c:v>
                </c:pt>
                <c:pt idx="8">
                  <c:v>41609</c:v>
                </c:pt>
                <c:pt idx="9">
                  <c:v>41640</c:v>
                </c:pt>
                <c:pt idx="10">
                  <c:v>41671</c:v>
                </c:pt>
                <c:pt idx="11">
                  <c:v>41699</c:v>
                </c:pt>
                <c:pt idx="12">
                  <c:v>41730</c:v>
                </c:pt>
              </c:numCache>
            </c:numRef>
          </c:cat>
          <c:val>
            <c:numRef>
              <c:f>'[Suez Canal Ships vs Tons.xlsx]Suez Canal'!$T$43:$T$55</c:f>
              <c:numCache>
                <c:formatCode>0.0%</c:formatCode>
                <c:ptCount val="13"/>
                <c:pt idx="0">
                  <c:v>-5.1471590798416499E-3</c:v>
                </c:pt>
                <c:pt idx="1">
                  <c:v>5.8378536158205704E-3</c:v>
                </c:pt>
                <c:pt idx="2">
                  <c:v>9.1969284992508005E-3</c:v>
                </c:pt>
                <c:pt idx="3">
                  <c:v>1.60643329285759E-3</c:v>
                </c:pt>
                <c:pt idx="4">
                  <c:v>2.16553377168416E-3</c:v>
                </c:pt>
                <c:pt idx="5">
                  <c:v>7.8962983248898099E-4</c:v>
                </c:pt>
                <c:pt idx="6">
                  <c:v>-2.2254822256638799E-3</c:v>
                </c:pt>
                <c:pt idx="7">
                  <c:v>5.59877878367221E-3</c:v>
                </c:pt>
                <c:pt idx="8">
                  <c:v>5.3074542424624803E-3</c:v>
                </c:pt>
                <c:pt idx="9">
                  <c:v>4.5977011494251502E-3</c:v>
                </c:pt>
                <c:pt idx="10">
                  <c:v>1.07879086530334E-2</c:v>
                </c:pt>
                <c:pt idx="11">
                  <c:v>1.7779705117085799E-2</c:v>
                </c:pt>
                <c:pt idx="12">
                  <c:v>2.1958012520864101E-2</c:v>
                </c:pt>
              </c:numCache>
            </c:numRef>
          </c:val>
          <c:smooth val="0"/>
        </c:ser>
        <c:ser>
          <c:idx val="1"/>
          <c:order val="1"/>
          <c:tx>
            <c:v>Number of Ships</c:v>
          </c:tx>
          <c:spPr>
            <a:ln>
              <a:solidFill>
                <a:sysClr val="window" lastClr="FFFFFF">
                  <a:lumMod val="65000"/>
                </a:sysClr>
              </a:solidFill>
            </a:ln>
          </c:spPr>
          <c:marker>
            <c:symbol val="none"/>
          </c:marker>
          <c:dLbls>
            <c:spPr>
              <a:noFill/>
              <a:ln>
                <a:noFill/>
              </a:ln>
              <a:effectLst/>
            </c:spPr>
            <c:txPr>
              <a:bodyPr/>
              <a:lstStyle/>
              <a:p>
                <a:pPr>
                  <a:defRPr sz="1200" b="1">
                    <a:solidFill>
                      <a:srgbClr val="C00000"/>
                    </a:solidFill>
                    <a:latin typeface="Arial" pitchFamily="34" charset="0"/>
                    <a:cs typeface="Arial"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'[Suez Canal Ships vs Tons.xlsx]Suez Canal'!$B$43:$B$55</c:f>
              <c:numCache>
                <c:formatCode>mmm\-yy</c:formatCode>
                <c:ptCount val="13"/>
                <c:pt idx="0">
                  <c:v>41365</c:v>
                </c:pt>
                <c:pt idx="1">
                  <c:v>41395</c:v>
                </c:pt>
                <c:pt idx="2">
                  <c:v>41426</c:v>
                </c:pt>
                <c:pt idx="3">
                  <c:v>41456</c:v>
                </c:pt>
                <c:pt idx="4">
                  <c:v>41487</c:v>
                </c:pt>
                <c:pt idx="5">
                  <c:v>41518</c:v>
                </c:pt>
                <c:pt idx="6">
                  <c:v>41548</c:v>
                </c:pt>
                <c:pt idx="7">
                  <c:v>41579</c:v>
                </c:pt>
                <c:pt idx="8">
                  <c:v>41609</c:v>
                </c:pt>
                <c:pt idx="9">
                  <c:v>41640</c:v>
                </c:pt>
                <c:pt idx="10">
                  <c:v>41671</c:v>
                </c:pt>
                <c:pt idx="11">
                  <c:v>41699</c:v>
                </c:pt>
                <c:pt idx="12">
                  <c:v>41730</c:v>
                </c:pt>
              </c:numCache>
            </c:numRef>
          </c:cat>
          <c:val>
            <c:numRef>
              <c:f>'[Suez Canal Ships vs Tons.xlsx]Suez Canal'!$E$43:$E$55</c:f>
              <c:numCache>
                <c:formatCode>0.0%</c:formatCode>
                <c:ptCount val="13"/>
                <c:pt idx="0">
                  <c:v>-7.0280373831775794E-2</c:v>
                </c:pt>
                <c:pt idx="1">
                  <c:v>-5.1737160120845997E-2</c:v>
                </c:pt>
                <c:pt idx="2">
                  <c:v>-3.9584934665641697E-2</c:v>
                </c:pt>
                <c:pt idx="3">
                  <c:v>-4.1478129713423802E-2</c:v>
                </c:pt>
                <c:pt idx="4">
                  <c:v>-3.7813552976413402E-2</c:v>
                </c:pt>
                <c:pt idx="5">
                  <c:v>-4.2735042735042701E-2</c:v>
                </c:pt>
                <c:pt idx="6">
                  <c:v>-5.1928783382789397E-2</c:v>
                </c:pt>
                <c:pt idx="7">
                  <c:v>-4.4251134644478003E-2</c:v>
                </c:pt>
                <c:pt idx="8">
                  <c:v>-4.6707503828483897E-2</c:v>
                </c:pt>
                <c:pt idx="9">
                  <c:v>-4.7987616099071102E-2</c:v>
                </c:pt>
                <c:pt idx="10">
                  <c:v>-4.6825396825396902E-2</c:v>
                </c:pt>
                <c:pt idx="11">
                  <c:v>-3.4860154033238701E-2</c:v>
                </c:pt>
                <c:pt idx="12">
                  <c:v>-3.2569360675512603E-2</c:v>
                </c:pt>
              </c:numCache>
            </c:numRef>
          </c:val>
          <c:smooth val="0"/>
        </c:ser>
        <c:dLbls>
          <c:showLegendKey val="0"/>
          <c:showVal val="0"/>
          <c:showCatName val="0"/>
          <c:showSerName val="0"/>
          <c:showPercent val="0"/>
          <c:showBubbleSize val="0"/>
        </c:dLbls>
        <c:marker val="1"/>
        <c:smooth val="0"/>
        <c:axId val="85911040"/>
        <c:axId val="85655552"/>
      </c:lineChart>
      <c:dateAx>
        <c:axId val="85911040"/>
        <c:scaling>
          <c:orientation val="minMax"/>
        </c:scaling>
        <c:delete val="0"/>
        <c:axPos val="b"/>
        <c:numFmt formatCode="mmm\-yy" sourceLinked="1"/>
        <c:majorTickMark val="out"/>
        <c:minorTickMark val="none"/>
        <c:tickLblPos val="low"/>
        <c:txPr>
          <a:bodyPr/>
          <a:lstStyle/>
          <a:p>
            <a:pPr>
              <a:defRPr sz="1200" b="1">
                <a:latin typeface="Arial" pitchFamily="34" charset="0"/>
                <a:cs typeface="Arial" pitchFamily="34" charset="0"/>
              </a:defRPr>
            </a:pPr>
            <a:endParaRPr lang="en-US"/>
          </a:p>
        </c:txPr>
        <c:crossAx val="85655552"/>
        <c:crosses val="autoZero"/>
        <c:auto val="1"/>
        <c:lblOffset val="100"/>
        <c:baseTimeUnit val="months"/>
      </c:dateAx>
      <c:valAx>
        <c:axId val="85655552"/>
        <c:scaling>
          <c:orientation val="minMax"/>
          <c:min val="-0.1"/>
        </c:scaling>
        <c:delete val="0"/>
        <c:axPos val="l"/>
        <c:numFmt formatCode="0%" sourceLinked="0"/>
        <c:majorTickMark val="out"/>
        <c:minorTickMark val="none"/>
        <c:tickLblPos val="nextTo"/>
        <c:txPr>
          <a:bodyPr/>
          <a:lstStyle/>
          <a:p>
            <a:pPr>
              <a:defRPr sz="1200" b="1">
                <a:latin typeface="Arial" pitchFamily="34" charset="0"/>
                <a:cs typeface="Arial" pitchFamily="34" charset="0"/>
              </a:defRPr>
            </a:pPr>
            <a:endParaRPr lang="en-US"/>
          </a:p>
        </c:txPr>
        <c:crossAx val="85911040"/>
        <c:crosses val="autoZero"/>
        <c:crossBetween val="between"/>
      </c:valAx>
    </c:plotArea>
    <c:legend>
      <c:legendPos val="b"/>
      <c:layout>
        <c:manualLayout>
          <c:xMode val="edge"/>
          <c:yMode val="edge"/>
          <c:x val="0.31636363636363601"/>
          <c:y val="0.93427218819869695"/>
          <c:w val="0.36235869749578098"/>
          <c:h val="4.7594828424224703E-2"/>
        </c:manualLayout>
      </c:layout>
      <c:overlay val="0"/>
      <c:txPr>
        <a:bodyPr/>
        <a:lstStyle/>
        <a:p>
          <a:pPr>
            <a:defRPr sz="1200" b="1">
              <a:latin typeface="Arial" pitchFamily="34" charset="0"/>
              <a:cs typeface="Arial" pitchFamily="34" charset="0"/>
            </a:defRPr>
          </a:pPr>
          <a:endParaRPr lang="en-US"/>
        </a:p>
      </c:txPr>
    </c:legend>
    <c:plotVisOnly val="1"/>
    <c:dispBlanksAs val="gap"/>
    <c:showDLblsOverMax val="0"/>
  </c:chart>
  <c:spPr>
    <a:solidFill>
      <a:schemeClr val="lt1"/>
    </a:solidFill>
    <a:ln w="25400" cap="flat" cmpd="sng" algn="ctr">
      <a:noFill/>
      <a:prstDash val="solid"/>
    </a:ln>
    <a:effectLst/>
  </c:spPr>
  <c:txPr>
    <a:bodyPr/>
    <a:lstStyle/>
    <a:p>
      <a:pPr>
        <a:defRPr>
          <a:solidFill>
            <a:schemeClr val="dk1"/>
          </a:solidFill>
          <a:latin typeface="+mn-lt"/>
          <a:ea typeface="+mn-ea"/>
          <a:cs typeface="+mn-cs"/>
        </a:defRPr>
      </a:pPr>
      <a:endParaRPr lang="en-US"/>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1.11569E-7</cdr:x>
      <cdr:y>0.95871</cdr:y>
    </cdr:from>
    <cdr:to>
      <cdr:x>0.42827</cdr:x>
      <cdr:y>1</cdr:y>
    </cdr:to>
    <cdr:sp macro="" textlink="">
      <cdr:nvSpPr>
        <cdr:cNvPr id="2" name="TextBox 1"/>
        <cdr:cNvSpPr txBox="1"/>
      </cdr:nvSpPr>
      <cdr:spPr>
        <a:xfrm xmlns:a="http://schemas.openxmlformats.org/drawingml/2006/main">
          <a:off x="1" y="5086351"/>
          <a:ext cx="3838575" cy="21907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900" i="1">
              <a:latin typeface="Verdana" pitchFamily="34" charset="0"/>
              <a:ea typeface="Verdana" pitchFamily="34" charset="0"/>
              <a:cs typeface="Verdana" pitchFamily="34" charset="0"/>
            </a:rPr>
            <a:t>Source: CargoSmart</a:t>
          </a:r>
        </a:p>
      </cdr:txBody>
    </cdr:sp>
  </cdr:relSizeAnchor>
  <cdr:relSizeAnchor xmlns:cdr="http://schemas.openxmlformats.org/drawingml/2006/chartDrawing">
    <cdr:from>
      <cdr:x>0.20723</cdr:x>
      <cdr:y>0.86839</cdr:y>
    </cdr:from>
    <cdr:to>
      <cdr:x>1</cdr:x>
      <cdr:y>0.99282</cdr:y>
    </cdr:to>
    <cdr:sp macro="" textlink="">
      <cdr:nvSpPr>
        <cdr:cNvPr id="3" name="TextBox 2"/>
        <cdr:cNvSpPr txBox="1"/>
      </cdr:nvSpPr>
      <cdr:spPr>
        <a:xfrm xmlns:a="http://schemas.openxmlformats.org/drawingml/2006/main">
          <a:off x="1790296" y="3833813"/>
          <a:ext cx="6848879" cy="5493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900" dirty="0">
              <a:latin typeface="Verdana" pitchFamily="34" charset="0"/>
              <a:ea typeface="Verdana" pitchFamily="34" charset="0"/>
              <a:cs typeface="Verdana" pitchFamily="34" charset="0"/>
            </a:rPr>
            <a:t>*Americas data is based on an analysis of </a:t>
          </a:r>
          <a:r>
            <a:rPr lang="en-US" sz="900" dirty="0">
              <a:effectLst/>
              <a:latin typeface="Verdana" pitchFamily="34" charset="0"/>
              <a:ea typeface="Verdana" pitchFamily="34" charset="0"/>
              <a:cs typeface="Verdana" pitchFamily="34" charset="0"/>
            </a:rPr>
            <a:t>587 vessel arrivals by 25 carriers between July 1-July 31 at the ports of Los Angeles, Long Beach, Oakland, Buenos Aires, Montevideo, Santos;</a:t>
          </a:r>
          <a:r>
            <a:rPr lang="en-US" sz="900" baseline="0" dirty="0">
              <a:effectLst/>
              <a:latin typeface="Verdana" pitchFamily="34" charset="0"/>
              <a:ea typeface="Verdana" pitchFamily="34" charset="0"/>
              <a:cs typeface="Verdana" pitchFamily="34" charset="0"/>
            </a:rPr>
            <a:t> </a:t>
          </a:r>
          <a:r>
            <a:rPr lang="en-US" sz="900" dirty="0">
              <a:effectLst/>
              <a:latin typeface="Verdana" pitchFamily="34" charset="0"/>
              <a:ea typeface="Verdana" pitchFamily="34" charset="0"/>
              <a:cs typeface="Verdana" pitchFamily="34" charset="0"/>
            </a:rPr>
            <a:t>European data is based on 2,017 vessel arrivals of 22 carriers between April 15 and May 15 at Antwerp, Bremerhaven, Hamburg and Rotterdam.</a:t>
          </a:r>
          <a:endParaRPr lang="en-US" sz="900" dirty="0">
            <a:latin typeface="Verdana" pitchFamily="34" charset="0"/>
            <a:ea typeface="Verdana" pitchFamily="34" charset="0"/>
            <a:cs typeface="Verdana"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0.00126</cdr:x>
      <cdr:y>0.93961</cdr:y>
    </cdr:from>
    <cdr:to>
      <cdr:x>0.23135</cdr:x>
      <cdr:y>1</cdr:y>
    </cdr:to>
    <cdr:sp macro="" textlink="">
      <cdr:nvSpPr>
        <cdr:cNvPr id="2" name="TextBox 1"/>
        <cdr:cNvSpPr txBox="1"/>
      </cdr:nvSpPr>
      <cdr:spPr>
        <a:xfrm xmlns:a="http://schemas.openxmlformats.org/drawingml/2006/main">
          <a:off x="9525" y="3852863"/>
          <a:ext cx="1733550" cy="2476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i="1">
              <a:latin typeface="Arial" pitchFamily="34" charset="0"/>
              <a:cs typeface="Arial" pitchFamily="34" charset="0"/>
            </a:rPr>
            <a:t>Source: Alphaliner</a:t>
          </a:r>
        </a:p>
      </cdr:txBody>
    </cdr:sp>
  </cdr:relSizeAnchor>
</c:userShapes>
</file>

<file path=ppt/drawings/drawing3.xml><?xml version="1.0" encoding="utf-8"?>
<c:userShapes xmlns:c="http://schemas.openxmlformats.org/drawingml/2006/chart">
  <cdr:relSizeAnchor xmlns:cdr="http://schemas.openxmlformats.org/drawingml/2006/chartDrawing">
    <cdr:from>
      <cdr:x>0</cdr:x>
      <cdr:y>0.95581</cdr:y>
    </cdr:from>
    <cdr:to>
      <cdr:x>0.15361</cdr:x>
      <cdr:y>1</cdr:y>
    </cdr:to>
    <cdr:sp macro="" textlink="">
      <cdr:nvSpPr>
        <cdr:cNvPr id="2" name="TextBox 1"/>
        <cdr:cNvSpPr txBox="1"/>
      </cdr:nvSpPr>
      <cdr:spPr>
        <a:xfrm xmlns:a="http://schemas.openxmlformats.org/drawingml/2006/main">
          <a:off x="0" y="5052797"/>
          <a:ext cx="1366587" cy="23357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i="1">
              <a:latin typeface="Verdana" pitchFamily="34" charset="0"/>
              <a:ea typeface="Verdana" pitchFamily="34" charset="0"/>
              <a:cs typeface="Verdana" pitchFamily="34" charset="0"/>
            </a:rPr>
            <a:t>Source: </a:t>
          </a:r>
          <a:r>
            <a:rPr lang="en-US" sz="900" b="0" i="1">
              <a:effectLst/>
              <a:latin typeface="Verdana" pitchFamily="34" charset="0"/>
              <a:ea typeface="Verdana" pitchFamily="34" charset="0"/>
              <a:cs typeface="Verdana" pitchFamily="34" charset="0"/>
            </a:rPr>
            <a:t>Suez Canal</a:t>
          </a:r>
          <a:endParaRPr lang="en-US" sz="900" i="1">
            <a:latin typeface="Verdana" pitchFamily="34" charset="0"/>
            <a:ea typeface="Verdana" pitchFamily="34" charset="0"/>
            <a:cs typeface="Verdana" pitchFamily="34" charset="0"/>
          </a:endParaRPr>
        </a:p>
      </cdr:txBody>
    </cdr:sp>
  </cdr:relSizeAnchor>
  <cdr:relSizeAnchor xmlns:cdr="http://schemas.openxmlformats.org/drawingml/2006/chartDrawing">
    <cdr:from>
      <cdr:x>0.30039</cdr:x>
      <cdr:y>0.66852</cdr:y>
    </cdr:from>
    <cdr:to>
      <cdr:x>0.90855</cdr:x>
      <cdr:y>0.82523</cdr:y>
    </cdr:to>
    <cdr:sp macro="" textlink="">
      <cdr:nvSpPr>
        <cdr:cNvPr id="4" name="TextBox 3"/>
        <cdr:cNvSpPr txBox="1"/>
      </cdr:nvSpPr>
      <cdr:spPr>
        <a:xfrm xmlns:a="http://schemas.openxmlformats.org/drawingml/2006/main">
          <a:off x="2576513" y="3062841"/>
          <a:ext cx="5216370" cy="717971"/>
        </a:xfrm>
        <a:prstGeom xmlns:a="http://schemas.openxmlformats.org/drawingml/2006/main" prst="rect">
          <a:avLst/>
        </a:prstGeom>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vertOverflow="clip" wrap="square" rtlCol="0" anchor="ctr"/>
        <a:lstStyle xmlns:a="http://schemas.openxmlformats.org/drawingml/2006/main"/>
        <a:p xmlns:a="http://schemas.openxmlformats.org/drawingml/2006/main">
          <a:pPr algn="ctr"/>
          <a:r>
            <a:rPr lang="en-US" sz="1200" b="1" dirty="0">
              <a:latin typeface="Arial" pitchFamily="34" charset="0"/>
              <a:cs typeface="Arial" pitchFamily="34" charset="0"/>
            </a:rPr>
            <a:t>The average number of container ships </a:t>
          </a:r>
          <a:r>
            <a:rPr lang="en-US" sz="1200" b="1" dirty="0" smtClean="0">
              <a:latin typeface="Arial" pitchFamily="34" charset="0"/>
              <a:cs typeface="Arial" pitchFamily="34" charset="0"/>
            </a:rPr>
            <a:t>transiting the </a:t>
          </a:r>
          <a:r>
            <a:rPr lang="en-US" sz="1200" b="1" dirty="0">
              <a:latin typeface="Arial" pitchFamily="34" charset="0"/>
              <a:cs typeface="Arial" pitchFamily="34" charset="0"/>
            </a:rPr>
            <a:t>Suez Canal have been consistently </a:t>
          </a:r>
          <a:r>
            <a:rPr lang="en-US" sz="1200" b="1" dirty="0" smtClean="0">
              <a:latin typeface="Arial" pitchFamily="34" charset="0"/>
              <a:cs typeface="Arial" pitchFamily="34" charset="0"/>
            </a:rPr>
            <a:t>falling, </a:t>
          </a:r>
          <a:r>
            <a:rPr lang="en-US" sz="1200" b="1" dirty="0">
              <a:latin typeface="Arial" pitchFamily="34" charset="0"/>
              <a:cs typeface="Arial" pitchFamily="34" charset="0"/>
            </a:rPr>
            <a:t>but tonnage is growing, </a:t>
          </a:r>
          <a:r>
            <a:rPr lang="en-US" sz="1200" b="1" dirty="0" smtClean="0">
              <a:latin typeface="Arial" pitchFamily="34" charset="0"/>
              <a:cs typeface="Arial" pitchFamily="34" charset="0"/>
            </a:rPr>
            <a:t>evidence that  that </a:t>
          </a:r>
          <a:r>
            <a:rPr lang="en-US" sz="1200" b="1" dirty="0">
              <a:latin typeface="Arial" pitchFamily="34" charset="0"/>
              <a:cs typeface="Arial" pitchFamily="34" charset="0"/>
            </a:rPr>
            <a:t>ship sizes are growing.</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cs typeface="+mn-cs"/>
              </a:defRPr>
            </a:lvl1pPr>
          </a:lstStyle>
          <a:p>
            <a:pPr>
              <a:defRPr/>
            </a:pPr>
            <a:fld id="{48170A89-207D-F649-9C9B-B31CE50EA4F8}" type="datetimeFigureOut">
              <a:rPr lang="en-US"/>
              <a:pPr>
                <a:defRPr/>
              </a:pPr>
              <a:t>10/15/2014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cs typeface="+mn-cs"/>
              </a:defRPr>
            </a:lvl1pPr>
          </a:lstStyle>
          <a:p>
            <a:pPr>
              <a:defRPr/>
            </a:pPr>
            <a:fld id="{065D9360-AB66-D241-9342-5976E2C09685}" type="slidenum">
              <a:rPr lang="en-US"/>
              <a:pPr>
                <a:defRPr/>
              </a:pPr>
              <a:t>‹#›</a:t>
            </a:fld>
            <a:endParaRPr lang="en-US" dirty="0"/>
          </a:p>
        </p:txBody>
      </p:sp>
    </p:spTree>
    <p:extLst>
      <p:ext uri="{BB962C8B-B14F-4D97-AF65-F5344CB8AC3E}">
        <p14:creationId xmlns:p14="http://schemas.microsoft.com/office/powerpoint/2010/main" val="4159823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cs typeface="+mn-cs"/>
              </a:defRPr>
            </a:lvl1pPr>
          </a:lstStyle>
          <a:p>
            <a:pPr>
              <a:defRPr/>
            </a:pPr>
            <a:fld id="{F1DA5E8F-F0B3-094F-ACD3-332F2CFA4685}" type="datetimeFigureOut">
              <a:rPr lang="en-US"/>
              <a:pPr>
                <a:defRPr/>
              </a:pPr>
              <a:t>10/15/2014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cs typeface="+mn-cs"/>
              </a:defRPr>
            </a:lvl1pPr>
          </a:lstStyle>
          <a:p>
            <a:pPr>
              <a:defRPr/>
            </a:pPr>
            <a:fld id="{BF85A466-606B-7044-AC6D-6DAA2AED7A65}" type="slidenum">
              <a:rPr lang="en-US"/>
              <a:pPr>
                <a:defRPr/>
              </a:pPr>
              <a:t>‹#›</a:t>
            </a:fld>
            <a:endParaRPr lang="en-US" dirty="0"/>
          </a:p>
        </p:txBody>
      </p:sp>
    </p:spTree>
    <p:extLst>
      <p:ext uri="{BB962C8B-B14F-4D97-AF65-F5344CB8AC3E}">
        <p14:creationId xmlns:p14="http://schemas.microsoft.com/office/powerpoint/2010/main" val="3524557919"/>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F85A466-606B-7044-AC6D-6DAA2AED7A65}" type="slidenum">
              <a:rPr lang="en-US" smtClean="0"/>
              <a:pPr>
                <a:defRPr/>
              </a:pPr>
              <a:t>1</a:t>
            </a:fld>
            <a:endParaRPr lang="en-US" dirty="0"/>
          </a:p>
        </p:txBody>
      </p:sp>
    </p:spTree>
    <p:extLst>
      <p:ext uri="{BB962C8B-B14F-4D97-AF65-F5344CB8AC3E}">
        <p14:creationId xmlns:p14="http://schemas.microsoft.com/office/powerpoint/2010/main" val="3950324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F85A466-606B-7044-AC6D-6DAA2AED7A65}" type="slidenum">
              <a:rPr lang="en-US" smtClean="0"/>
              <a:pPr>
                <a:defRPr/>
              </a:pPr>
              <a:t>3</a:t>
            </a:fld>
            <a:endParaRPr lang="en-US" dirty="0"/>
          </a:p>
        </p:txBody>
      </p:sp>
    </p:spTree>
    <p:extLst>
      <p:ext uri="{BB962C8B-B14F-4D97-AF65-F5344CB8AC3E}">
        <p14:creationId xmlns:p14="http://schemas.microsoft.com/office/powerpoint/2010/main" val="27955753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Rectangle 8"/>
          <p:cNvSpPr/>
          <p:nvPr userDrawn="1"/>
        </p:nvSpPr>
        <p:spPr>
          <a:xfrm>
            <a:off x="-88900" y="-101600"/>
            <a:ext cx="9258299" cy="1549400"/>
          </a:xfrm>
          <a:prstGeom prst="rect">
            <a:avLst/>
          </a:prstGeom>
          <a:solidFill>
            <a:srgbClr val="C7A4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0" name="Group 9"/>
          <p:cNvGrpSpPr/>
          <p:nvPr userDrawn="1"/>
        </p:nvGrpSpPr>
        <p:grpSpPr>
          <a:xfrm>
            <a:off x="0" y="1435100"/>
            <a:ext cx="9143999" cy="178635"/>
            <a:chOff x="713741" y="368300"/>
            <a:chExt cx="7633334" cy="178635"/>
          </a:xfrm>
        </p:grpSpPr>
        <p:sp>
          <p:nvSpPr>
            <p:cNvPr id="11" name="Rectangle 10"/>
            <p:cNvSpPr/>
            <p:nvPr userDrawn="1"/>
          </p:nvSpPr>
          <p:spPr>
            <a:xfrm>
              <a:off x="713741" y="368300"/>
              <a:ext cx="2537460" cy="178635"/>
            </a:xfrm>
            <a:prstGeom prst="rect">
              <a:avLst/>
            </a:prstGeom>
            <a:solidFill>
              <a:srgbClr val="29659E"/>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userDrawn="1"/>
          </p:nvSpPr>
          <p:spPr>
            <a:xfrm>
              <a:off x="5809615" y="368300"/>
              <a:ext cx="2537460" cy="178635"/>
            </a:xfrm>
            <a:prstGeom prst="rect">
              <a:avLst/>
            </a:prstGeom>
            <a:solidFill>
              <a:srgbClr val="84B9D7"/>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p:nvPr userDrawn="1"/>
          </p:nvSpPr>
          <p:spPr>
            <a:xfrm>
              <a:off x="3263210" y="368300"/>
              <a:ext cx="2537460" cy="178635"/>
            </a:xfrm>
            <a:prstGeom prst="rect">
              <a:avLst/>
            </a:prstGeom>
            <a:solidFill>
              <a:srgbClr val="0571A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pic>
        <p:nvPicPr>
          <p:cNvPr id="14" name="Picture 13" descr="JOC_Group.eps"/>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77876" y="-1777593"/>
            <a:ext cx="4396748" cy="4876393"/>
          </a:xfrm>
          <a:prstGeom prst="rect">
            <a:avLst/>
          </a:prstGeom>
        </p:spPr>
      </p:pic>
      <p:sp>
        <p:nvSpPr>
          <p:cNvPr id="15" name="TextBox 14"/>
          <p:cNvSpPr txBox="1"/>
          <p:nvPr userDrawn="1"/>
        </p:nvSpPr>
        <p:spPr>
          <a:xfrm>
            <a:off x="3695700" y="4946412"/>
            <a:ext cx="260866" cy="45719"/>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1544841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Footer Placeholder 10"/>
          <p:cNvSpPr txBox="1">
            <a:spLocks/>
          </p:cNvSpPr>
          <p:nvPr userDrawn="1"/>
        </p:nvSpPr>
        <p:spPr>
          <a:xfrm>
            <a:off x="2219325" y="5959475"/>
            <a:ext cx="6191251" cy="527050"/>
          </a:xfrm>
          <a:prstGeom prst="rect">
            <a:avLst/>
          </a:prstGeom>
        </p:spPr>
        <p:txBody>
          <a:bodyPr anchor="ctr"/>
          <a:lstStyle>
            <a:lvl1pPr>
              <a:defRPr>
                <a:solidFill>
                  <a:schemeClr val="tx1"/>
                </a:solidFill>
                <a:latin typeface="Times New Roman" charset="0"/>
                <a:ea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fontAlgn="base">
              <a:spcBef>
                <a:spcPct val="0"/>
              </a:spcBef>
              <a:spcAft>
                <a:spcPct val="0"/>
              </a:spcAft>
              <a:defRPr>
                <a:solidFill>
                  <a:schemeClr val="tx1"/>
                </a:solidFill>
                <a:latin typeface="Times New Roman" charset="0"/>
                <a:ea typeface="ＭＳ Ｐゴシック" charset="0"/>
              </a:defRPr>
            </a:lvl6pPr>
            <a:lvl7pPr marL="2971800" indent="-228600" fontAlgn="base">
              <a:spcBef>
                <a:spcPct val="0"/>
              </a:spcBef>
              <a:spcAft>
                <a:spcPct val="0"/>
              </a:spcAft>
              <a:defRPr>
                <a:solidFill>
                  <a:schemeClr val="tx1"/>
                </a:solidFill>
                <a:latin typeface="Times New Roman" charset="0"/>
                <a:ea typeface="ＭＳ Ｐゴシック" charset="0"/>
              </a:defRPr>
            </a:lvl7pPr>
            <a:lvl8pPr marL="3429000" indent="-228600" fontAlgn="base">
              <a:spcBef>
                <a:spcPct val="0"/>
              </a:spcBef>
              <a:spcAft>
                <a:spcPct val="0"/>
              </a:spcAft>
              <a:defRPr>
                <a:solidFill>
                  <a:schemeClr val="tx1"/>
                </a:solidFill>
                <a:latin typeface="Times New Roman" charset="0"/>
                <a:ea typeface="ＭＳ Ｐゴシック" charset="0"/>
              </a:defRPr>
            </a:lvl8pPr>
            <a:lvl9pPr marL="3886200" indent="-228600" fontAlgn="base">
              <a:spcBef>
                <a:spcPct val="0"/>
              </a:spcBef>
              <a:spcAft>
                <a:spcPct val="0"/>
              </a:spcAft>
              <a:defRPr>
                <a:solidFill>
                  <a:schemeClr val="tx1"/>
                </a:solidFill>
                <a:latin typeface="Times New Roman" charset="0"/>
                <a:ea typeface="ＭＳ Ｐゴシック" charset="0"/>
              </a:defRPr>
            </a:lvl9pPr>
          </a:lstStyle>
          <a:p>
            <a:pPr algn="r">
              <a:defRPr/>
            </a:pPr>
            <a:r>
              <a:rPr lang="en-US" sz="1000" b="1" dirty="0" smtClean="0">
                <a:latin typeface="Arial" charset="0"/>
                <a:cs typeface="Arial" charset="0"/>
              </a:rPr>
              <a:t>Brendan </a:t>
            </a:r>
            <a:r>
              <a:rPr lang="en-US" sz="1000" b="1" dirty="0" err="1" smtClean="0">
                <a:latin typeface="Arial" charset="0"/>
                <a:cs typeface="Arial" charset="0"/>
              </a:rPr>
              <a:t>Neary</a:t>
            </a:r>
            <a:r>
              <a:rPr lang="en-US" sz="1000" b="1" dirty="0" smtClean="0">
                <a:latin typeface="Arial" charset="0"/>
                <a:cs typeface="Arial" charset="0"/>
              </a:rPr>
              <a:t>,</a:t>
            </a:r>
            <a:r>
              <a:rPr lang="en-US" sz="1000" b="1" baseline="0" dirty="0" smtClean="0">
                <a:latin typeface="Arial" charset="0"/>
                <a:cs typeface="Arial" charset="0"/>
              </a:rPr>
              <a:t> </a:t>
            </a:r>
            <a:r>
              <a:rPr lang="en-US" sz="1000" dirty="0" smtClean="0">
                <a:solidFill>
                  <a:srgbClr val="898989"/>
                </a:solidFill>
                <a:latin typeface="Arial" charset="0"/>
                <a:cs typeface="Arial" charset="0"/>
              </a:rPr>
              <a:t>Project Manager, JOC Group</a:t>
            </a:r>
            <a:r>
              <a:rPr lang="en-US" sz="1000" b="0" dirty="0" smtClean="0">
                <a:solidFill>
                  <a:schemeClr val="bg1">
                    <a:lumMod val="65000"/>
                  </a:schemeClr>
                </a:solidFill>
                <a:latin typeface="Arial" charset="0"/>
                <a:cs typeface="Arial" charset="0"/>
              </a:rPr>
              <a:t>. | </a:t>
            </a:r>
            <a:r>
              <a:rPr lang="en-US" sz="1000" b="1" dirty="0" smtClean="0">
                <a:solidFill>
                  <a:srgbClr val="0571A0"/>
                </a:solidFill>
                <a:latin typeface="Arial" charset="0"/>
                <a:cs typeface="Arial" charset="0"/>
              </a:rPr>
              <a:t>Maine Maritime Conference</a:t>
            </a:r>
          </a:p>
          <a:p>
            <a:pPr algn="r">
              <a:defRPr/>
            </a:pPr>
            <a:r>
              <a:rPr lang="en-US" sz="1000" dirty="0" err="1" smtClean="0">
                <a:solidFill>
                  <a:srgbClr val="898989"/>
                </a:solidFill>
                <a:latin typeface="Arial" charset="0"/>
                <a:cs typeface="Arial" charset="0"/>
              </a:rPr>
              <a:t>Castine</a:t>
            </a:r>
            <a:r>
              <a:rPr lang="en-US" sz="1000" dirty="0" smtClean="0">
                <a:solidFill>
                  <a:srgbClr val="898989"/>
                </a:solidFill>
                <a:latin typeface="Arial" charset="0"/>
                <a:cs typeface="Arial" charset="0"/>
              </a:rPr>
              <a:t>, ME</a:t>
            </a:r>
            <a:r>
              <a:rPr lang="en-US" sz="1000" b="1" dirty="0" smtClean="0">
                <a:solidFill>
                  <a:schemeClr val="accent1"/>
                </a:solidFill>
                <a:latin typeface="Arial" charset="0"/>
                <a:cs typeface="Arial" charset="0"/>
              </a:rPr>
              <a:t>|</a:t>
            </a:r>
            <a:r>
              <a:rPr lang="en-US" sz="1000" b="1" dirty="0" smtClean="0">
                <a:solidFill>
                  <a:srgbClr val="898989"/>
                </a:solidFill>
                <a:latin typeface="Arial" charset="0"/>
                <a:cs typeface="Arial" charset="0"/>
              </a:rPr>
              <a:t> </a:t>
            </a:r>
            <a:r>
              <a:rPr lang="en-US" sz="1000" b="1" dirty="0" smtClean="0">
                <a:solidFill>
                  <a:srgbClr val="0571A0"/>
                </a:solidFill>
                <a:latin typeface="Arial" charset="0"/>
                <a:cs typeface="Arial" charset="0"/>
              </a:rPr>
              <a:t>October 18, 2014</a:t>
            </a:r>
          </a:p>
        </p:txBody>
      </p:sp>
      <p:sp>
        <p:nvSpPr>
          <p:cNvPr id="8" name="Title 1"/>
          <p:cNvSpPr>
            <a:spLocks noGrp="1"/>
          </p:cNvSpPr>
          <p:nvPr>
            <p:ph type="title"/>
          </p:nvPr>
        </p:nvSpPr>
        <p:spPr>
          <a:xfrm>
            <a:off x="762000" y="685800"/>
            <a:ext cx="7543800" cy="1183862"/>
          </a:xfrm>
          <a:prstGeom prst="rect">
            <a:avLst/>
          </a:prstGeom>
        </p:spPr>
        <p:txBody>
          <a:bodyPr/>
          <a:lstStyle>
            <a:lvl1pPr>
              <a:defRPr sz="3200">
                <a:latin typeface="Arial"/>
                <a:cs typeface="Arial"/>
              </a:defRPr>
            </a:lvl1pPr>
          </a:lstStyle>
          <a:p>
            <a:r>
              <a:rPr lang="en-US" dirty="0" smtClean="0"/>
              <a:t>Click to edit Master title style</a:t>
            </a:r>
            <a:endParaRPr lang="en-US" dirty="0"/>
          </a:p>
        </p:txBody>
      </p:sp>
      <p:sp>
        <p:nvSpPr>
          <p:cNvPr id="9" name="Content Placeholder 2"/>
          <p:cNvSpPr>
            <a:spLocks noGrp="1"/>
          </p:cNvSpPr>
          <p:nvPr>
            <p:ph idx="1"/>
          </p:nvPr>
        </p:nvSpPr>
        <p:spPr>
          <a:xfrm>
            <a:off x="762000" y="2066822"/>
            <a:ext cx="7543800" cy="2682208"/>
          </a:xfrm>
          <a:prstGeom prst="rect">
            <a:avLst/>
          </a:prstGeom>
        </p:spPr>
        <p:txBody>
          <a:bodyPr/>
          <a:lstStyle>
            <a:lvl1pPr marL="0" marR="0" indent="0" algn="l" defTabSz="914400" rtl="0" eaLnBrk="0" fontAlgn="base" latinLnBrk="0" hangingPunct="0">
              <a:lnSpc>
                <a:spcPct val="100000"/>
              </a:lnSpc>
              <a:spcBef>
                <a:spcPts val="0"/>
              </a:spcBef>
              <a:spcAft>
                <a:spcPts val="2400"/>
              </a:spcAft>
              <a:buClr>
                <a:schemeClr val="accent1"/>
              </a:buClr>
              <a:buSzTx/>
              <a:buFont typeface="Arial" charset="0"/>
              <a:buNone/>
              <a:tabLst/>
              <a:defRPr sz="2800"/>
            </a:lvl1pPr>
            <a:lvl2pPr>
              <a:lnSpc>
                <a:spcPct val="100000"/>
              </a:lnSpc>
              <a:spcBef>
                <a:spcPts val="0"/>
              </a:spcBef>
              <a:spcAft>
                <a:spcPts val="2400"/>
              </a:spcAft>
              <a:defRPr sz="2400"/>
            </a:lvl2pPr>
            <a:lvl4pPr marL="1143000" indent="-228600">
              <a:lnSpc>
                <a:spcPct val="100000"/>
              </a:lnSpc>
              <a:spcBef>
                <a:spcPts val="0"/>
              </a:spcBef>
              <a:spcAft>
                <a:spcPts val="2400"/>
              </a:spcAft>
              <a:buFont typeface="Lucida Grande"/>
              <a:buChar char="-"/>
              <a:defRPr sz="1800"/>
            </a:lvl4pPr>
            <a:lvl5pPr marL="1371600" indent="-228600">
              <a:lnSpc>
                <a:spcPct val="100000"/>
              </a:lnSpc>
              <a:spcBef>
                <a:spcPts val="0"/>
              </a:spcBef>
              <a:spcAft>
                <a:spcPts val="2400"/>
              </a:spcAft>
              <a:buFont typeface="Courier New"/>
              <a:buChar char="o"/>
              <a:defRPr sz="1800"/>
            </a:lvl5pPr>
          </a:lstStyle>
          <a:p>
            <a:pPr lvl="0"/>
            <a:r>
              <a:rPr lang="en-US" dirty="0" smtClean="0"/>
              <a:t>Click to edit Master text styles</a:t>
            </a:r>
          </a:p>
          <a:p>
            <a:pPr lvl="1"/>
            <a:r>
              <a:rPr lang="en-US" dirty="0" smtClean="0"/>
              <a:t>Click to edit Master text styles</a:t>
            </a:r>
          </a:p>
          <a:p>
            <a:pPr lvl="3"/>
            <a:r>
              <a:rPr lang="en-US" dirty="0" smtClean="0"/>
              <a:t>Second level</a:t>
            </a:r>
          </a:p>
          <a:p>
            <a:pPr lvl="4"/>
            <a:r>
              <a:rPr lang="en-US" dirty="0" smtClean="0"/>
              <a:t>Third level</a:t>
            </a:r>
          </a:p>
        </p:txBody>
      </p:sp>
      <p:pic>
        <p:nvPicPr>
          <p:cNvPr id="28" name="Picture 27" descr="JOC_Group.eps"/>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62000" y="4356100"/>
            <a:ext cx="2106951" cy="2336800"/>
          </a:xfrm>
          <a:prstGeom prst="rect">
            <a:avLst/>
          </a:prstGeom>
        </p:spPr>
      </p:pic>
    </p:spTree>
    <p:extLst>
      <p:ext uri="{BB962C8B-B14F-4D97-AF65-F5344CB8AC3E}">
        <p14:creationId xmlns:p14="http://schemas.microsoft.com/office/powerpoint/2010/main" val="3146822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pic>
        <p:nvPicPr>
          <p:cNvPr id="5" name="Picture 4" descr="JOC_Group.eps"/>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62000" y="4356100"/>
            <a:ext cx="2106951" cy="2336800"/>
          </a:xfrm>
          <a:prstGeom prst="rect">
            <a:avLst/>
          </a:prstGeom>
        </p:spPr>
      </p:pic>
    </p:spTree>
    <p:extLst>
      <p:ext uri="{BB962C8B-B14F-4D97-AF65-F5344CB8AC3E}">
        <p14:creationId xmlns:p14="http://schemas.microsoft.com/office/powerpoint/2010/main" val="41936033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762000" y="610435"/>
            <a:ext cx="7543800" cy="954564"/>
          </a:xfrm>
          <a:prstGeom prst="rect">
            <a:avLst/>
          </a:prstGeom>
        </p:spPr>
        <p:txBody>
          <a:bodyPr vert="horz" lIns="91440" tIns="45720" rIns="91440" bIns="45720" rtlCol="0" anchor="t" anchorCtr="0">
            <a:noAutofit/>
          </a:bodyPr>
          <a:lstStyle/>
          <a:p>
            <a:r>
              <a:rPr lang="en-US" dirty="0" smtClean="0"/>
              <a:t>Click to edit Master title style</a:t>
            </a:r>
            <a:endParaRPr lang="en-US" dirty="0"/>
          </a:p>
        </p:txBody>
      </p:sp>
      <p:sp>
        <p:nvSpPr>
          <p:cNvPr id="8" name="Text Placeholder 2"/>
          <p:cNvSpPr>
            <a:spLocks noGrp="1"/>
          </p:cNvSpPr>
          <p:nvPr>
            <p:ph type="body" idx="1"/>
          </p:nvPr>
        </p:nvSpPr>
        <p:spPr bwMode="auto">
          <a:xfrm>
            <a:off x="762000" y="2146300"/>
            <a:ext cx="7543800" cy="366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smtClean="0"/>
              <a:t>Fourth level</a:t>
            </a:r>
            <a:endParaRPr lang="en-US" dirty="0"/>
          </a:p>
        </p:txBody>
      </p:sp>
      <p:sp>
        <p:nvSpPr>
          <p:cNvPr id="9" name="Rectangle 8"/>
          <p:cNvSpPr/>
          <p:nvPr userDrawn="1"/>
        </p:nvSpPr>
        <p:spPr>
          <a:xfrm>
            <a:off x="-114300" y="0"/>
            <a:ext cx="9258299" cy="381000"/>
          </a:xfrm>
          <a:prstGeom prst="rect">
            <a:avLst/>
          </a:prstGeom>
          <a:solidFill>
            <a:srgbClr val="C7A4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0" name="Group 9"/>
          <p:cNvGrpSpPr/>
          <p:nvPr userDrawn="1"/>
        </p:nvGrpSpPr>
        <p:grpSpPr>
          <a:xfrm>
            <a:off x="0" y="368300"/>
            <a:ext cx="9143999" cy="178635"/>
            <a:chOff x="713741" y="368300"/>
            <a:chExt cx="7633334" cy="178635"/>
          </a:xfrm>
        </p:grpSpPr>
        <p:sp>
          <p:nvSpPr>
            <p:cNvPr id="11" name="Rectangle 10"/>
            <p:cNvSpPr/>
            <p:nvPr userDrawn="1"/>
          </p:nvSpPr>
          <p:spPr>
            <a:xfrm>
              <a:off x="713741" y="368300"/>
              <a:ext cx="2537460" cy="178635"/>
            </a:xfrm>
            <a:prstGeom prst="rect">
              <a:avLst/>
            </a:prstGeom>
            <a:solidFill>
              <a:srgbClr val="29659E"/>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userDrawn="1"/>
          </p:nvSpPr>
          <p:spPr>
            <a:xfrm>
              <a:off x="5809615" y="368300"/>
              <a:ext cx="2537460" cy="178635"/>
            </a:xfrm>
            <a:prstGeom prst="rect">
              <a:avLst/>
            </a:prstGeom>
            <a:solidFill>
              <a:srgbClr val="84B9D7"/>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p:nvPr userDrawn="1"/>
          </p:nvSpPr>
          <p:spPr>
            <a:xfrm>
              <a:off x="3263210" y="368300"/>
              <a:ext cx="2537460" cy="178635"/>
            </a:xfrm>
            <a:prstGeom prst="rect">
              <a:avLst/>
            </a:prstGeom>
            <a:solidFill>
              <a:srgbClr val="0571A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4" name="Rectangle 13"/>
          <p:cNvSpPr/>
          <p:nvPr userDrawn="1"/>
        </p:nvSpPr>
        <p:spPr>
          <a:xfrm>
            <a:off x="457209" y="5945188"/>
            <a:ext cx="8136108" cy="0"/>
          </a:xfrm>
          <a:prstGeom prst="rect">
            <a:avLst/>
          </a:prstGeom>
          <a:noFill/>
          <a:ln w="3175" cmpd="sng">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ln>
                <a:solidFill>
                  <a:schemeClr val="bg1">
                    <a:lumMod val="50000"/>
                  </a:schemeClr>
                </a:solidFill>
              </a:ln>
              <a:solidFill>
                <a:schemeClr val="bg1">
                  <a:lumMod val="65000"/>
                </a:schemeClr>
              </a:solidFill>
            </a:endParaRPr>
          </a:p>
        </p:txBody>
      </p:sp>
    </p:spTree>
    <p:extLst>
      <p:ext uri="{BB962C8B-B14F-4D97-AF65-F5344CB8AC3E}">
        <p14:creationId xmlns:p14="http://schemas.microsoft.com/office/powerpoint/2010/main" val="2274199752"/>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Lst>
  <p:txStyles>
    <p:titleStyle>
      <a:lvl1pPr algn="l" defTabSz="457200" rtl="0" eaLnBrk="1" latinLnBrk="0" hangingPunct="1">
        <a:spcBef>
          <a:spcPct val="0"/>
        </a:spcBef>
        <a:buNone/>
        <a:defRPr sz="2800" b="1" kern="1200" cap="all">
          <a:solidFill>
            <a:srgbClr val="AD0101"/>
          </a:solidFill>
          <a:latin typeface="Arial"/>
          <a:ea typeface="+mj-ea"/>
          <a:cs typeface="+mj-cs"/>
        </a:defRPr>
      </a:lvl1pPr>
    </p:titleStyle>
    <p:bodyStyle>
      <a:lvl1pPr marL="0" indent="-342900" algn="l" defTabSz="457200" rtl="0" eaLnBrk="1" latinLnBrk="0" hangingPunct="1">
        <a:spcBef>
          <a:spcPts val="600"/>
        </a:spcBef>
        <a:spcAft>
          <a:spcPts val="600"/>
        </a:spcAft>
        <a:buClr>
          <a:srgbClr val="0571A0"/>
        </a:buClr>
        <a:buFont typeface="Arial"/>
        <a:buChar char="•"/>
        <a:defRPr sz="2800" kern="1200">
          <a:solidFill>
            <a:schemeClr val="tx1"/>
          </a:solidFill>
          <a:latin typeface="Arial"/>
          <a:ea typeface="+mn-ea"/>
          <a:cs typeface="+mn-cs"/>
        </a:defRPr>
      </a:lvl1pPr>
      <a:lvl2pPr marL="0" indent="-285750" algn="l" defTabSz="457200" rtl="0" eaLnBrk="1" latinLnBrk="0" hangingPunct="1">
        <a:spcBef>
          <a:spcPts val="600"/>
        </a:spcBef>
        <a:spcAft>
          <a:spcPts val="600"/>
        </a:spcAft>
        <a:buClr>
          <a:srgbClr val="0571A0"/>
        </a:buClr>
        <a:buFont typeface="Arial"/>
        <a:buChar char="–"/>
        <a:defRPr sz="2400" kern="1200">
          <a:solidFill>
            <a:schemeClr val="tx1"/>
          </a:solidFill>
          <a:latin typeface="Arial"/>
          <a:ea typeface="+mn-ea"/>
          <a:cs typeface="+mn-cs"/>
        </a:defRPr>
      </a:lvl2pPr>
      <a:lvl3pPr marL="0" indent="-228600" algn="l" defTabSz="457200" rtl="0" eaLnBrk="1" latinLnBrk="0" hangingPunct="1">
        <a:spcBef>
          <a:spcPts val="600"/>
        </a:spcBef>
        <a:spcAft>
          <a:spcPts val="600"/>
        </a:spcAft>
        <a:buClr>
          <a:srgbClr val="0571A0"/>
        </a:buClr>
        <a:buFont typeface="Arial"/>
        <a:buChar char="•"/>
        <a:defRPr sz="2000" kern="1200">
          <a:solidFill>
            <a:schemeClr val="tx1"/>
          </a:solidFill>
          <a:latin typeface="Arial"/>
          <a:ea typeface="+mn-ea"/>
          <a:cs typeface="+mn-cs"/>
        </a:defRPr>
      </a:lvl3pPr>
      <a:lvl4pPr marL="0" indent="-228600" algn="l" defTabSz="457200" rtl="0" eaLnBrk="1" latinLnBrk="0" hangingPunct="1">
        <a:spcBef>
          <a:spcPts val="600"/>
        </a:spcBef>
        <a:spcAft>
          <a:spcPts val="600"/>
        </a:spcAft>
        <a:buClr>
          <a:srgbClr val="0571A0"/>
        </a:buClr>
        <a:buFont typeface="Arial"/>
        <a:buChar char="–"/>
        <a:defRPr sz="1800" kern="1200">
          <a:solidFill>
            <a:schemeClr val="tx1"/>
          </a:solidFill>
          <a:latin typeface="Arial"/>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4294967295"/>
          </p:nvPr>
        </p:nvSpPr>
        <p:spPr>
          <a:xfrm>
            <a:off x="1333500" y="5889625"/>
            <a:ext cx="7810500" cy="549275"/>
          </a:xfrm>
        </p:spPr>
        <p:txBody>
          <a:bodyPr rtlCol="0">
            <a:noAutofit/>
          </a:bodyPr>
          <a:lstStyle/>
          <a:p>
            <a:pPr indent="0" algn="r">
              <a:spcBef>
                <a:spcPts val="0"/>
              </a:spcBef>
              <a:buNone/>
              <a:defRPr/>
            </a:pPr>
            <a:r>
              <a:rPr lang="en-US" sz="2000" b="1" dirty="0">
                <a:solidFill>
                  <a:srgbClr val="0571A0"/>
                </a:solidFill>
              </a:rPr>
              <a:t> </a:t>
            </a:r>
            <a:r>
              <a:rPr lang="en-US" sz="1200" b="1" dirty="0" smtClean="0">
                <a:solidFill>
                  <a:srgbClr val="0571A0"/>
                </a:solidFill>
              </a:rPr>
              <a:t>Maine Maritime Academy</a:t>
            </a:r>
            <a:r>
              <a:rPr lang="en-US" sz="1200" dirty="0" smtClean="0">
                <a:solidFill>
                  <a:schemeClr val="tx1">
                    <a:lumMod val="50000"/>
                    <a:lumOff val="50000"/>
                  </a:schemeClr>
                </a:solidFill>
              </a:rPr>
              <a:t>| </a:t>
            </a:r>
            <a:r>
              <a:rPr lang="en-US" sz="1200" dirty="0" err="1" smtClean="0">
                <a:solidFill>
                  <a:schemeClr val="tx1">
                    <a:lumMod val="65000"/>
                    <a:lumOff val="35000"/>
                  </a:schemeClr>
                </a:solidFill>
              </a:rPr>
              <a:t>Castine</a:t>
            </a:r>
            <a:r>
              <a:rPr lang="en-US" sz="1200" dirty="0" smtClean="0">
                <a:solidFill>
                  <a:schemeClr val="tx1">
                    <a:lumMod val="65000"/>
                    <a:lumOff val="35000"/>
                  </a:schemeClr>
                </a:solidFill>
              </a:rPr>
              <a:t>, Me</a:t>
            </a:r>
          </a:p>
          <a:p>
            <a:pPr marL="0" indent="0" algn="r">
              <a:spcBef>
                <a:spcPts val="0"/>
              </a:spcBef>
              <a:buNone/>
              <a:defRPr/>
            </a:pPr>
            <a:r>
              <a:rPr lang="en-US" sz="1200" b="1" dirty="0" smtClean="0">
                <a:solidFill>
                  <a:srgbClr val="0571A0"/>
                </a:solidFill>
              </a:rPr>
              <a:t>October 18, 2014</a:t>
            </a:r>
            <a:endParaRPr lang="en-US" sz="1200" b="1" dirty="0">
              <a:solidFill>
                <a:srgbClr val="0571A0"/>
              </a:solidFill>
            </a:endParaRPr>
          </a:p>
        </p:txBody>
      </p:sp>
      <p:sp>
        <p:nvSpPr>
          <p:cNvPr id="8" name="Rectangle 7"/>
          <p:cNvSpPr/>
          <p:nvPr/>
        </p:nvSpPr>
        <p:spPr>
          <a:xfrm>
            <a:off x="635000" y="2991056"/>
            <a:ext cx="7810500" cy="1754326"/>
          </a:xfrm>
          <a:prstGeom prst="rect">
            <a:avLst/>
          </a:prstGeom>
        </p:spPr>
        <p:txBody>
          <a:bodyPr wrap="square">
            <a:spAutoFit/>
          </a:bodyPr>
          <a:lstStyle/>
          <a:p>
            <a:pPr algn="ctr"/>
            <a:r>
              <a:rPr lang="en-US" sz="3600" b="1" cap="all" dirty="0" smtClean="0">
                <a:solidFill>
                  <a:srgbClr val="AD0101"/>
                </a:solidFill>
                <a:latin typeface="Arial"/>
                <a:cs typeface="Arial"/>
              </a:rPr>
              <a:t>Port Productivity and the Current effects of larger vessels</a:t>
            </a:r>
          </a:p>
        </p:txBody>
      </p:sp>
      <p:sp>
        <p:nvSpPr>
          <p:cNvPr id="9" name="Rectangle 8"/>
          <p:cNvSpPr/>
          <p:nvPr/>
        </p:nvSpPr>
        <p:spPr>
          <a:xfrm>
            <a:off x="1562100" y="4974560"/>
            <a:ext cx="5956300" cy="738664"/>
          </a:xfrm>
          <a:prstGeom prst="rect">
            <a:avLst/>
          </a:prstGeom>
        </p:spPr>
        <p:txBody>
          <a:bodyPr wrap="square">
            <a:spAutoFit/>
          </a:bodyPr>
          <a:lstStyle/>
          <a:p>
            <a:pPr marL="0" indent="0" algn="ctr">
              <a:spcBef>
                <a:spcPts val="0"/>
              </a:spcBef>
              <a:buNone/>
              <a:defRPr/>
            </a:pPr>
            <a:r>
              <a:rPr lang="en-US" sz="1400" b="1" dirty="0" smtClean="0"/>
              <a:t>Brendan </a:t>
            </a:r>
            <a:r>
              <a:rPr lang="en-US" sz="1400" b="1" dirty="0" err="1" smtClean="0"/>
              <a:t>Neary</a:t>
            </a:r>
            <a:endParaRPr lang="en-US" sz="1400" b="1" dirty="0" smtClean="0"/>
          </a:p>
          <a:p>
            <a:pPr marL="0" indent="0" algn="ctr">
              <a:spcBef>
                <a:spcPts val="0"/>
              </a:spcBef>
              <a:buNone/>
              <a:defRPr/>
            </a:pPr>
            <a:r>
              <a:rPr lang="en-US" sz="1400" b="1" dirty="0" smtClean="0"/>
              <a:t>Project Manager</a:t>
            </a:r>
          </a:p>
          <a:p>
            <a:pPr marL="0" indent="0" algn="ctr">
              <a:spcBef>
                <a:spcPts val="0"/>
              </a:spcBef>
              <a:buNone/>
              <a:defRPr/>
            </a:pPr>
            <a:r>
              <a:rPr lang="en-US" sz="1400" b="1" dirty="0" smtClean="0"/>
              <a:t>JOC Group Inc.</a:t>
            </a:r>
            <a:endParaRPr lang="en-US" sz="1400"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622300"/>
            <a:ext cx="9144000" cy="482600"/>
          </a:xfrm>
        </p:spPr>
        <p:txBody>
          <a:bodyPr/>
          <a:lstStyle/>
          <a:p>
            <a:r>
              <a:rPr lang="en-US" sz="2800" dirty="0" smtClean="0"/>
              <a:t>Crane productivity suffers</a:t>
            </a:r>
            <a:endParaRPr lang="en-US" sz="2800" dirty="0"/>
          </a:p>
        </p:txBody>
      </p:sp>
      <p:sp>
        <p:nvSpPr>
          <p:cNvPr id="7" name="Content Placeholder 2"/>
          <p:cNvSpPr>
            <a:spLocks noGrp="1"/>
          </p:cNvSpPr>
          <p:nvPr>
            <p:ph idx="1"/>
          </p:nvPr>
        </p:nvSpPr>
        <p:spPr>
          <a:xfrm>
            <a:off x="6172200" y="1428749"/>
            <a:ext cx="2971801" cy="4295775"/>
          </a:xfrm>
        </p:spPr>
        <p:txBody>
          <a:bodyPr anchor="t"/>
          <a:lstStyle/>
          <a:p>
            <a:pPr marL="342900" indent="-342900">
              <a:spcBef>
                <a:spcPts val="300"/>
              </a:spcBef>
              <a:spcAft>
                <a:spcPts val="600"/>
              </a:spcAft>
              <a:buClr>
                <a:srgbClr val="0571A0"/>
              </a:buClr>
              <a:buFont typeface="Arial"/>
              <a:buChar char="•"/>
            </a:pPr>
            <a:r>
              <a:rPr lang="en-US" sz="1600" dirty="0" smtClean="0"/>
              <a:t>The 42 moves per hour theoretical crate rate maximum is reduced to 25-35 moves per hour under real life conditions</a:t>
            </a:r>
          </a:p>
          <a:p>
            <a:pPr marL="342900" indent="-342900">
              <a:spcBef>
                <a:spcPts val="300"/>
              </a:spcBef>
              <a:spcAft>
                <a:spcPts val="600"/>
              </a:spcAft>
              <a:buClr>
                <a:srgbClr val="0571A0"/>
              </a:buClr>
              <a:buFont typeface="Arial"/>
              <a:buChar char="•"/>
            </a:pPr>
            <a:r>
              <a:rPr lang="en-US" sz="1600" dirty="0" smtClean="0"/>
              <a:t>Traveling distances increase by an average od 47% for mega vessels</a:t>
            </a:r>
          </a:p>
          <a:p>
            <a:pPr marL="342900" indent="-342900">
              <a:spcBef>
                <a:spcPts val="300"/>
              </a:spcBef>
              <a:spcAft>
                <a:spcPts val="600"/>
              </a:spcAft>
              <a:buClr>
                <a:srgbClr val="0571A0"/>
              </a:buClr>
              <a:buFont typeface="Arial"/>
              <a:buChar char="•"/>
            </a:pPr>
            <a:r>
              <a:rPr lang="en-US" sz="1600" dirty="0" smtClean="0"/>
              <a:t>Mega vessels take up quay capacity and challenge productivity</a:t>
            </a:r>
          </a:p>
          <a:p>
            <a:pPr marL="342900" indent="-342900">
              <a:spcBef>
                <a:spcPts val="300"/>
              </a:spcBef>
              <a:spcAft>
                <a:spcPts val="600"/>
              </a:spcAft>
              <a:buClr>
                <a:srgbClr val="0571A0"/>
              </a:buClr>
              <a:buFont typeface="Arial"/>
              <a:buChar char="•"/>
            </a:pPr>
            <a:r>
              <a:rPr lang="en-US" sz="1600" dirty="0" smtClean="0"/>
              <a:t>Collaboration/dialog with Alliance carriers is required</a:t>
            </a:r>
            <a:endParaRPr lang="en-US" sz="1600" dirty="0"/>
          </a:p>
          <a:p>
            <a:pPr marL="342900" indent="-342900">
              <a:spcBef>
                <a:spcPts val="300"/>
              </a:spcBef>
              <a:spcAft>
                <a:spcPts val="600"/>
              </a:spcAft>
              <a:buClr>
                <a:srgbClr val="0571A0"/>
              </a:buClr>
              <a:buFont typeface="Arial"/>
              <a:buChar char="•"/>
            </a:pPr>
            <a:endParaRPr lang="en-US" sz="1600" dirty="0" smtClean="0"/>
          </a:p>
        </p:txBody>
      </p:sp>
      <p:pic>
        <p:nvPicPr>
          <p:cNvPr id="1026"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763837" y="1195387"/>
            <a:ext cx="2447925" cy="21240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763838" y="3638550"/>
            <a:ext cx="2447925" cy="22677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Content Placeholder 2"/>
          <p:cNvSpPr txBox="1">
            <a:spLocks/>
          </p:cNvSpPr>
          <p:nvPr/>
        </p:nvSpPr>
        <p:spPr bwMode="auto">
          <a:xfrm>
            <a:off x="114300" y="1352550"/>
            <a:ext cx="2457449" cy="1933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marR="0" indent="0" algn="l" defTabSz="914400" rtl="0" eaLnBrk="0" fontAlgn="base" latinLnBrk="0" hangingPunct="0">
              <a:lnSpc>
                <a:spcPct val="100000"/>
              </a:lnSpc>
              <a:spcBef>
                <a:spcPts val="0"/>
              </a:spcBef>
              <a:spcAft>
                <a:spcPts val="2400"/>
              </a:spcAft>
              <a:buClr>
                <a:schemeClr val="accent1"/>
              </a:buClr>
              <a:buSzTx/>
              <a:buFont typeface="Arial" charset="0"/>
              <a:buNone/>
              <a:tabLst/>
              <a:defRPr sz="2800" kern="1200">
                <a:solidFill>
                  <a:schemeClr val="tx1"/>
                </a:solidFill>
                <a:latin typeface="Arial"/>
                <a:ea typeface="+mn-ea"/>
                <a:cs typeface="+mn-cs"/>
              </a:defRPr>
            </a:lvl1pPr>
            <a:lvl2pPr marL="0" indent="-285750" algn="l" defTabSz="457200" rtl="0" eaLnBrk="1" latinLnBrk="0" hangingPunct="1">
              <a:lnSpc>
                <a:spcPct val="100000"/>
              </a:lnSpc>
              <a:spcBef>
                <a:spcPts val="0"/>
              </a:spcBef>
              <a:spcAft>
                <a:spcPts val="2400"/>
              </a:spcAft>
              <a:buClr>
                <a:srgbClr val="0571A0"/>
              </a:buClr>
              <a:buFont typeface="Arial"/>
              <a:buChar char="–"/>
              <a:defRPr sz="2400" kern="1200">
                <a:solidFill>
                  <a:schemeClr val="tx1"/>
                </a:solidFill>
                <a:latin typeface="Arial"/>
                <a:ea typeface="+mn-ea"/>
                <a:cs typeface="+mn-cs"/>
              </a:defRPr>
            </a:lvl2pPr>
            <a:lvl3pPr marL="0" indent="-228600" algn="l" defTabSz="457200" rtl="0" eaLnBrk="1" latinLnBrk="0" hangingPunct="1">
              <a:spcBef>
                <a:spcPts val="600"/>
              </a:spcBef>
              <a:spcAft>
                <a:spcPts val="600"/>
              </a:spcAft>
              <a:buClr>
                <a:srgbClr val="0571A0"/>
              </a:buClr>
              <a:buFont typeface="Arial"/>
              <a:buChar char="•"/>
              <a:defRPr sz="2000" kern="1200">
                <a:solidFill>
                  <a:schemeClr val="tx1"/>
                </a:solidFill>
                <a:latin typeface="Arial"/>
                <a:ea typeface="+mn-ea"/>
                <a:cs typeface="+mn-cs"/>
              </a:defRPr>
            </a:lvl3pPr>
            <a:lvl4pPr marL="1143000" indent="-228600" algn="l" defTabSz="457200" rtl="0" eaLnBrk="1" latinLnBrk="0" hangingPunct="1">
              <a:lnSpc>
                <a:spcPct val="100000"/>
              </a:lnSpc>
              <a:spcBef>
                <a:spcPts val="0"/>
              </a:spcBef>
              <a:spcAft>
                <a:spcPts val="2400"/>
              </a:spcAft>
              <a:buClr>
                <a:srgbClr val="0571A0"/>
              </a:buClr>
              <a:buFont typeface="Lucida Grande"/>
              <a:buChar char="-"/>
              <a:defRPr sz="1800" kern="1200">
                <a:solidFill>
                  <a:schemeClr val="tx1"/>
                </a:solidFill>
                <a:latin typeface="Arial"/>
                <a:ea typeface="+mn-ea"/>
                <a:cs typeface="+mn-cs"/>
              </a:defRPr>
            </a:lvl4pPr>
            <a:lvl5pPr marL="1371600" indent="-228600" algn="l" defTabSz="457200" rtl="0" eaLnBrk="1" latinLnBrk="0" hangingPunct="1">
              <a:lnSpc>
                <a:spcPct val="100000"/>
              </a:lnSpc>
              <a:spcBef>
                <a:spcPts val="0"/>
              </a:spcBef>
              <a:spcAft>
                <a:spcPts val="2400"/>
              </a:spcAft>
              <a:buFont typeface="Courier New"/>
              <a:buChar char="o"/>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300"/>
              </a:spcBef>
              <a:spcAft>
                <a:spcPts val="600"/>
              </a:spcAft>
              <a:buClr>
                <a:srgbClr val="0571A0"/>
              </a:buClr>
            </a:pPr>
            <a:r>
              <a:rPr lang="en-US" sz="1600" b="1" dirty="0" err="1" smtClean="0"/>
              <a:t>Panamax</a:t>
            </a:r>
            <a:r>
              <a:rPr lang="en-US" sz="1600" b="1" dirty="0" smtClean="0"/>
              <a:t> Vessel</a:t>
            </a:r>
          </a:p>
          <a:p>
            <a:pPr marL="285750" indent="-285750">
              <a:spcBef>
                <a:spcPts val="300"/>
              </a:spcBef>
              <a:spcAft>
                <a:spcPts val="600"/>
              </a:spcAft>
              <a:buClr>
                <a:srgbClr val="0571A0"/>
              </a:buClr>
              <a:buFont typeface="Arial" pitchFamily="34" charset="0"/>
              <a:buChar char="•"/>
            </a:pPr>
            <a:r>
              <a:rPr lang="en-US" sz="1600" dirty="0" smtClean="0"/>
              <a:t>5,000 TEUs</a:t>
            </a:r>
          </a:p>
          <a:p>
            <a:pPr marL="285750" indent="-285750">
              <a:spcBef>
                <a:spcPts val="300"/>
              </a:spcBef>
              <a:spcAft>
                <a:spcPts val="600"/>
              </a:spcAft>
              <a:buClr>
                <a:srgbClr val="0571A0"/>
              </a:buClr>
              <a:buFont typeface="Arial" pitchFamily="34" charset="0"/>
              <a:buChar char="•"/>
            </a:pPr>
            <a:r>
              <a:rPr lang="en-US" sz="1600" dirty="0" smtClean="0"/>
              <a:t>13 across</a:t>
            </a:r>
          </a:p>
          <a:p>
            <a:pPr marL="285750" indent="-285750">
              <a:spcBef>
                <a:spcPts val="300"/>
              </a:spcBef>
              <a:spcAft>
                <a:spcPts val="600"/>
              </a:spcAft>
              <a:buClr>
                <a:srgbClr val="0571A0"/>
              </a:buClr>
              <a:buFont typeface="Arial" pitchFamily="34" charset="0"/>
              <a:buChar char="•"/>
            </a:pPr>
            <a:r>
              <a:rPr lang="en-US" sz="1600" dirty="0" smtClean="0"/>
              <a:t>5 containers above deck</a:t>
            </a:r>
          </a:p>
        </p:txBody>
      </p:sp>
      <p:sp>
        <p:nvSpPr>
          <p:cNvPr id="10" name="Content Placeholder 2"/>
          <p:cNvSpPr txBox="1">
            <a:spLocks/>
          </p:cNvSpPr>
          <p:nvPr/>
        </p:nvSpPr>
        <p:spPr bwMode="auto">
          <a:xfrm>
            <a:off x="114300" y="3533775"/>
            <a:ext cx="2457450" cy="2314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marR="0" indent="0" algn="l" defTabSz="914400" rtl="0" eaLnBrk="0" fontAlgn="base" latinLnBrk="0" hangingPunct="0">
              <a:lnSpc>
                <a:spcPct val="100000"/>
              </a:lnSpc>
              <a:spcBef>
                <a:spcPts val="0"/>
              </a:spcBef>
              <a:spcAft>
                <a:spcPts val="2400"/>
              </a:spcAft>
              <a:buClr>
                <a:schemeClr val="accent1"/>
              </a:buClr>
              <a:buSzTx/>
              <a:buFont typeface="Arial" charset="0"/>
              <a:buNone/>
              <a:tabLst/>
              <a:defRPr sz="2800" kern="1200">
                <a:solidFill>
                  <a:schemeClr val="tx1"/>
                </a:solidFill>
                <a:latin typeface="Arial"/>
                <a:ea typeface="+mn-ea"/>
                <a:cs typeface="+mn-cs"/>
              </a:defRPr>
            </a:lvl1pPr>
            <a:lvl2pPr marL="0" indent="-285750" algn="l" defTabSz="457200" rtl="0" eaLnBrk="1" latinLnBrk="0" hangingPunct="1">
              <a:lnSpc>
                <a:spcPct val="100000"/>
              </a:lnSpc>
              <a:spcBef>
                <a:spcPts val="0"/>
              </a:spcBef>
              <a:spcAft>
                <a:spcPts val="2400"/>
              </a:spcAft>
              <a:buClr>
                <a:srgbClr val="0571A0"/>
              </a:buClr>
              <a:buFont typeface="Arial"/>
              <a:buChar char="–"/>
              <a:defRPr sz="2400" kern="1200">
                <a:solidFill>
                  <a:schemeClr val="tx1"/>
                </a:solidFill>
                <a:latin typeface="Arial"/>
                <a:ea typeface="+mn-ea"/>
                <a:cs typeface="+mn-cs"/>
              </a:defRPr>
            </a:lvl2pPr>
            <a:lvl3pPr marL="0" indent="-228600" algn="l" defTabSz="457200" rtl="0" eaLnBrk="1" latinLnBrk="0" hangingPunct="1">
              <a:spcBef>
                <a:spcPts val="600"/>
              </a:spcBef>
              <a:spcAft>
                <a:spcPts val="600"/>
              </a:spcAft>
              <a:buClr>
                <a:srgbClr val="0571A0"/>
              </a:buClr>
              <a:buFont typeface="Arial"/>
              <a:buChar char="•"/>
              <a:defRPr sz="2000" kern="1200">
                <a:solidFill>
                  <a:schemeClr val="tx1"/>
                </a:solidFill>
                <a:latin typeface="Arial"/>
                <a:ea typeface="+mn-ea"/>
                <a:cs typeface="+mn-cs"/>
              </a:defRPr>
            </a:lvl3pPr>
            <a:lvl4pPr marL="1143000" indent="-228600" algn="l" defTabSz="457200" rtl="0" eaLnBrk="1" latinLnBrk="0" hangingPunct="1">
              <a:lnSpc>
                <a:spcPct val="100000"/>
              </a:lnSpc>
              <a:spcBef>
                <a:spcPts val="0"/>
              </a:spcBef>
              <a:spcAft>
                <a:spcPts val="2400"/>
              </a:spcAft>
              <a:buClr>
                <a:srgbClr val="0571A0"/>
              </a:buClr>
              <a:buFont typeface="Lucida Grande"/>
              <a:buChar char="-"/>
              <a:defRPr sz="1800" kern="1200">
                <a:solidFill>
                  <a:schemeClr val="tx1"/>
                </a:solidFill>
                <a:latin typeface="Arial"/>
                <a:ea typeface="+mn-ea"/>
                <a:cs typeface="+mn-cs"/>
              </a:defRPr>
            </a:lvl4pPr>
            <a:lvl5pPr marL="1371600" indent="-228600" algn="l" defTabSz="457200" rtl="0" eaLnBrk="1" latinLnBrk="0" hangingPunct="1">
              <a:lnSpc>
                <a:spcPct val="100000"/>
              </a:lnSpc>
              <a:spcBef>
                <a:spcPts val="0"/>
              </a:spcBef>
              <a:spcAft>
                <a:spcPts val="2400"/>
              </a:spcAft>
              <a:buFont typeface="Courier New"/>
              <a:buChar char="o"/>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300"/>
              </a:spcBef>
              <a:spcAft>
                <a:spcPts val="600"/>
              </a:spcAft>
              <a:buClr>
                <a:srgbClr val="0571A0"/>
              </a:buClr>
            </a:pPr>
            <a:r>
              <a:rPr lang="en-US" sz="1600" b="1" dirty="0" smtClean="0"/>
              <a:t>Triple E Vessel</a:t>
            </a:r>
          </a:p>
          <a:p>
            <a:pPr marL="285750" indent="-285750">
              <a:spcBef>
                <a:spcPts val="300"/>
              </a:spcBef>
              <a:spcAft>
                <a:spcPts val="600"/>
              </a:spcAft>
              <a:buClr>
                <a:srgbClr val="0571A0"/>
              </a:buClr>
              <a:buFont typeface="Arial" pitchFamily="34" charset="0"/>
              <a:buChar char="•"/>
            </a:pPr>
            <a:r>
              <a:rPr lang="en-US" sz="1600" dirty="0" smtClean="0"/>
              <a:t>18,000 TEUs</a:t>
            </a:r>
          </a:p>
          <a:p>
            <a:pPr marL="285750" indent="-285750">
              <a:spcBef>
                <a:spcPts val="300"/>
              </a:spcBef>
              <a:spcAft>
                <a:spcPts val="600"/>
              </a:spcAft>
              <a:buClr>
                <a:srgbClr val="0571A0"/>
              </a:buClr>
              <a:buFont typeface="Arial" pitchFamily="34" charset="0"/>
              <a:buChar char="•"/>
            </a:pPr>
            <a:r>
              <a:rPr lang="en-US" sz="1600" dirty="0" smtClean="0"/>
              <a:t>23 across</a:t>
            </a:r>
          </a:p>
          <a:p>
            <a:pPr marL="285750" indent="-285750">
              <a:spcBef>
                <a:spcPts val="300"/>
              </a:spcBef>
              <a:spcAft>
                <a:spcPts val="600"/>
              </a:spcAft>
              <a:buClr>
                <a:srgbClr val="0571A0"/>
              </a:buClr>
              <a:buFont typeface="Arial" pitchFamily="34" charset="0"/>
              <a:buChar char="•"/>
            </a:pPr>
            <a:r>
              <a:rPr lang="en-US" sz="1600" dirty="0"/>
              <a:t>7</a:t>
            </a:r>
            <a:r>
              <a:rPr lang="en-US" sz="1600" dirty="0" smtClean="0"/>
              <a:t> containers above deck</a:t>
            </a:r>
          </a:p>
          <a:p>
            <a:pPr marL="285750" indent="-285750">
              <a:spcBef>
                <a:spcPts val="300"/>
              </a:spcBef>
              <a:spcAft>
                <a:spcPts val="600"/>
              </a:spcAft>
              <a:buClr>
                <a:srgbClr val="0571A0"/>
              </a:buClr>
              <a:buFont typeface="Arial" pitchFamily="34" charset="0"/>
              <a:buChar char="•"/>
            </a:pPr>
            <a:r>
              <a:rPr lang="en-US" sz="1600" dirty="0" smtClean="0"/>
              <a:t>Deck level is 7m higher than </a:t>
            </a:r>
            <a:r>
              <a:rPr lang="en-US" sz="1600" dirty="0" err="1" smtClean="0"/>
              <a:t>Panamax</a:t>
            </a:r>
            <a:endParaRPr lang="en-US" sz="1600" dirty="0" smtClean="0"/>
          </a:p>
        </p:txBody>
      </p:sp>
    </p:spTree>
    <p:extLst>
      <p:ext uri="{BB962C8B-B14F-4D97-AF65-F5344CB8AC3E}">
        <p14:creationId xmlns:p14="http://schemas.microsoft.com/office/powerpoint/2010/main" val="16471864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797" y="708025"/>
            <a:ext cx="8710613" cy="482600"/>
          </a:xfrm>
        </p:spPr>
        <p:txBody>
          <a:bodyPr/>
          <a:lstStyle/>
          <a:p>
            <a:pPr algn="ctr"/>
            <a:r>
              <a:rPr lang="en-US" sz="2800" dirty="0" smtClean="0"/>
              <a:t>Recent Solutions To </a:t>
            </a:r>
            <a:r>
              <a:rPr lang="en-US" sz="2800" dirty="0" err="1" smtClean="0"/>
              <a:t>Evergrowing</a:t>
            </a:r>
            <a:r>
              <a:rPr lang="en-US" sz="2800" dirty="0" smtClean="0"/>
              <a:t> issue</a:t>
            </a:r>
            <a:endParaRPr lang="en-US" sz="2800" dirty="0"/>
          </a:p>
        </p:txBody>
      </p:sp>
      <p:sp>
        <p:nvSpPr>
          <p:cNvPr id="7" name="Content Placeholder 2"/>
          <p:cNvSpPr>
            <a:spLocks noGrp="1"/>
          </p:cNvSpPr>
          <p:nvPr>
            <p:ph idx="1"/>
          </p:nvPr>
        </p:nvSpPr>
        <p:spPr>
          <a:xfrm>
            <a:off x="1112521" y="1414912"/>
            <a:ext cx="7273290" cy="3667125"/>
          </a:xfrm>
        </p:spPr>
        <p:txBody>
          <a:bodyPr anchor="t"/>
          <a:lstStyle/>
          <a:p>
            <a:pPr marL="342900" indent="-342900">
              <a:spcBef>
                <a:spcPts val="300"/>
              </a:spcBef>
              <a:spcAft>
                <a:spcPts val="600"/>
              </a:spcAft>
              <a:buClr>
                <a:srgbClr val="0571A0"/>
              </a:buClr>
              <a:buFont typeface="Arial"/>
              <a:buChar char="•"/>
            </a:pPr>
            <a:r>
              <a:rPr lang="en-US" sz="1400" dirty="0" smtClean="0"/>
              <a:t>JOC.COM - </a:t>
            </a:r>
            <a:r>
              <a:rPr lang="en-US" sz="1400" b="1" dirty="0"/>
              <a:t>Long Beach enters 'crisis mode' to attack </a:t>
            </a:r>
            <a:r>
              <a:rPr lang="en-US" sz="1400" b="1" dirty="0" smtClean="0"/>
              <a:t>congestion </a:t>
            </a:r>
            <a:r>
              <a:rPr lang="en-US" sz="1400" dirty="0" smtClean="0"/>
              <a:t>by Bill </a:t>
            </a:r>
            <a:r>
              <a:rPr lang="en-US" sz="1400" dirty="0" err="1" smtClean="0"/>
              <a:t>Mongoluzo</a:t>
            </a:r>
            <a:endParaRPr lang="en-US" sz="600" dirty="0" smtClean="0"/>
          </a:p>
          <a:p>
            <a:pPr marL="342900" lvl="1" indent="-342900">
              <a:spcBef>
                <a:spcPts val="300"/>
              </a:spcBef>
              <a:spcAft>
                <a:spcPts val="600"/>
              </a:spcAft>
              <a:buFont typeface="Arial"/>
              <a:buChar char="•"/>
            </a:pPr>
            <a:r>
              <a:rPr lang="en-US" sz="1200" i="1" dirty="0"/>
              <a:t> The port last week established a Chassis Relief Team that held its first meeting with Direct </a:t>
            </a:r>
            <a:r>
              <a:rPr lang="en-US" sz="1200" i="1" dirty="0" err="1"/>
              <a:t>ChassisLink</a:t>
            </a:r>
            <a:r>
              <a:rPr lang="en-US" sz="1200" i="1" dirty="0"/>
              <a:t>, cargo interests, terminal operators and truckers. DCLI, one of the three major chassis leasing companies in the harbor, agreed to take the lead in working with the other providers to publish regular updates on chassis positioning throughout the port complex</a:t>
            </a:r>
            <a:r>
              <a:rPr lang="en-US" sz="1200" i="1" dirty="0" smtClean="0"/>
              <a:t>.</a:t>
            </a:r>
          </a:p>
          <a:p>
            <a:pPr marL="342900" lvl="1" indent="-342900">
              <a:spcBef>
                <a:spcPts val="300"/>
              </a:spcBef>
              <a:spcAft>
                <a:spcPts val="600"/>
              </a:spcAft>
              <a:buFont typeface="Arial"/>
              <a:buChar char="•"/>
            </a:pPr>
            <a:endParaRPr lang="en-US" sz="1000" dirty="0" smtClean="0"/>
          </a:p>
          <a:p>
            <a:pPr marL="342900" lvl="1" indent="-342900">
              <a:spcBef>
                <a:spcPts val="300"/>
              </a:spcBef>
              <a:spcAft>
                <a:spcPts val="600"/>
              </a:spcAft>
              <a:buFont typeface="Arial"/>
              <a:buChar char="•"/>
            </a:pPr>
            <a:r>
              <a:rPr lang="en-US" sz="1400" dirty="0"/>
              <a:t>JOC.COM - </a:t>
            </a:r>
            <a:r>
              <a:rPr lang="en-US" sz="1400" b="1" dirty="0" smtClean="0"/>
              <a:t>Georgia </a:t>
            </a:r>
            <a:r>
              <a:rPr lang="en-US" sz="1400" b="1" dirty="0"/>
              <a:t>plans additional inland </a:t>
            </a:r>
            <a:r>
              <a:rPr lang="en-US" sz="1400" b="1" dirty="0" smtClean="0"/>
              <a:t>terminals </a:t>
            </a:r>
            <a:r>
              <a:rPr lang="en-US" sz="1400" dirty="0" smtClean="0"/>
              <a:t>by Joseph Bonney</a:t>
            </a:r>
            <a:endParaRPr lang="en-US" sz="1200" i="1" dirty="0" smtClean="0"/>
          </a:p>
          <a:p>
            <a:pPr marL="342900" lvl="1" indent="-342900">
              <a:spcBef>
                <a:spcPts val="300"/>
              </a:spcBef>
              <a:spcAft>
                <a:spcPts val="600"/>
              </a:spcAft>
              <a:buFont typeface="Arial"/>
              <a:buChar char="•"/>
            </a:pPr>
            <a:r>
              <a:rPr lang="en-US" sz="1200" i="1" dirty="0" smtClean="0"/>
              <a:t>Foltz </a:t>
            </a:r>
            <a:r>
              <a:rPr lang="en-US" sz="1200" i="1" dirty="0"/>
              <a:t>said inland terminals provide opportunities for economic development and transportation efficiency by encouraging intermodal shipments and taking pressure off crowded highways. “This is all about servicing commerce in a more efficient, diverse and sustainable manner for the long term,” he said</a:t>
            </a:r>
            <a:r>
              <a:rPr lang="en-US" sz="1200" i="1" dirty="0" smtClean="0"/>
              <a:t>.</a:t>
            </a:r>
          </a:p>
          <a:p>
            <a:pPr marL="342900" lvl="1" indent="-342900">
              <a:spcBef>
                <a:spcPts val="300"/>
              </a:spcBef>
              <a:spcAft>
                <a:spcPts val="600"/>
              </a:spcAft>
              <a:buFont typeface="Arial"/>
              <a:buChar char="•"/>
            </a:pPr>
            <a:endParaRPr lang="en-US" sz="1200" i="1" dirty="0"/>
          </a:p>
          <a:p>
            <a:pPr marL="342900" lvl="1" indent="-342900">
              <a:spcBef>
                <a:spcPts val="300"/>
              </a:spcBef>
              <a:spcAft>
                <a:spcPts val="600"/>
              </a:spcAft>
              <a:buFont typeface="Arial"/>
              <a:buChar char="•"/>
            </a:pPr>
            <a:endParaRPr lang="en-US" sz="1200" i="1" dirty="0"/>
          </a:p>
          <a:p>
            <a:pPr marL="342900" lvl="1" indent="-342900">
              <a:spcBef>
                <a:spcPts val="300"/>
              </a:spcBef>
              <a:spcAft>
                <a:spcPts val="600"/>
              </a:spcAft>
              <a:buFont typeface="Arial"/>
              <a:buChar char="•"/>
            </a:pPr>
            <a:endParaRPr lang="en-US" sz="1000" dirty="0"/>
          </a:p>
        </p:txBody>
      </p:sp>
    </p:spTree>
    <p:extLst>
      <p:ext uri="{BB962C8B-B14F-4D97-AF65-F5344CB8AC3E}">
        <p14:creationId xmlns:p14="http://schemas.microsoft.com/office/powerpoint/2010/main" val="27227599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44718" y="2220686"/>
            <a:ext cx="3403496" cy="3477875"/>
          </a:xfrm>
          <a:prstGeom prst="rect">
            <a:avLst/>
          </a:prstGeom>
          <a:noFill/>
        </p:spPr>
        <p:txBody>
          <a:bodyPr wrap="none" rtlCol="0">
            <a:spAutoFit/>
          </a:bodyPr>
          <a:lstStyle/>
          <a:p>
            <a:pPr algn="ctr"/>
            <a:r>
              <a:rPr lang="en-US" sz="4000" cap="all" dirty="0" smtClean="0">
                <a:solidFill>
                  <a:srgbClr val="AD0101"/>
                </a:solidFill>
              </a:rPr>
              <a:t>Thank you </a:t>
            </a:r>
          </a:p>
          <a:p>
            <a:pPr algn="ctr"/>
            <a:endParaRPr lang="en-US" dirty="0"/>
          </a:p>
          <a:p>
            <a:pPr algn="ctr"/>
            <a:endParaRPr lang="en-US" dirty="0"/>
          </a:p>
          <a:p>
            <a:pPr algn="ctr"/>
            <a:endParaRPr lang="en-US" dirty="0" smtClean="0"/>
          </a:p>
          <a:p>
            <a:pPr algn="ctr"/>
            <a:r>
              <a:rPr lang="en-US" i="1" dirty="0" smtClean="0">
                <a:solidFill>
                  <a:srgbClr val="7F7F7F"/>
                </a:solidFill>
              </a:rPr>
              <a:t>Follow us on Twitter:</a:t>
            </a:r>
          </a:p>
          <a:p>
            <a:pPr algn="ctr"/>
            <a:r>
              <a:rPr lang="en-US" dirty="0" smtClean="0"/>
              <a:t>@JOC_Updates</a:t>
            </a:r>
          </a:p>
          <a:p>
            <a:pPr algn="ctr"/>
            <a:r>
              <a:rPr lang="en-US" dirty="0" smtClean="0"/>
              <a:t>@</a:t>
            </a:r>
            <a:r>
              <a:rPr lang="en-US" dirty="0" err="1" smtClean="0"/>
              <a:t>TPMConferences</a:t>
            </a:r>
            <a:endParaRPr lang="en-US" dirty="0" smtClean="0"/>
          </a:p>
          <a:p>
            <a:pPr algn="ctr"/>
            <a:r>
              <a:rPr lang="en-US" i="1" dirty="0" smtClean="0">
                <a:solidFill>
                  <a:srgbClr val="7F7F7F"/>
                </a:solidFill>
              </a:rPr>
              <a:t>Subscribe to JOC.COM:</a:t>
            </a:r>
            <a:endParaRPr lang="en-US" i="1" dirty="0">
              <a:solidFill>
                <a:srgbClr val="7F7F7F"/>
              </a:solidFill>
            </a:endParaRPr>
          </a:p>
          <a:p>
            <a:pPr algn="ctr"/>
            <a:r>
              <a:rPr lang="en-US" dirty="0" smtClean="0"/>
              <a:t>Discount Code – JOCBN20</a:t>
            </a:r>
            <a:endParaRPr lang="en-US" dirty="0"/>
          </a:p>
          <a:p>
            <a:pPr algn="ctr"/>
            <a:endParaRPr lang="en-US" dirty="0"/>
          </a:p>
          <a:p>
            <a:pPr algn="ctr"/>
            <a:endParaRPr lang="en-US" dirty="0" smtClean="0"/>
          </a:p>
        </p:txBody>
      </p:sp>
    </p:spTree>
    <p:extLst>
      <p:ext uri="{BB962C8B-B14F-4D97-AF65-F5344CB8AC3E}">
        <p14:creationId xmlns:p14="http://schemas.microsoft.com/office/powerpoint/2010/main" val="17873070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p:nvPr>
        </p:nvSpPr>
        <p:spPr/>
        <p:txBody>
          <a:bodyPr/>
          <a:lstStyle/>
          <a:p>
            <a:pPr algn="ctr"/>
            <a:r>
              <a:rPr lang="en-US" sz="2800" dirty="0" smtClean="0"/>
              <a:t>Berth productivity and Our Data Set</a:t>
            </a:r>
            <a:endParaRPr lang="en-US" sz="2800" dirty="0"/>
          </a:p>
        </p:txBody>
      </p:sp>
      <p:sp>
        <p:nvSpPr>
          <p:cNvPr id="4" name="Rectangle 3"/>
          <p:cNvSpPr/>
          <p:nvPr/>
        </p:nvSpPr>
        <p:spPr>
          <a:xfrm>
            <a:off x="3578812" y="674551"/>
            <a:ext cx="5334000" cy="1477328"/>
          </a:xfrm>
          <a:prstGeom prst="rect">
            <a:avLst/>
          </a:prstGeom>
        </p:spPr>
        <p:txBody>
          <a:bodyPr wrap="square">
            <a:spAutoFit/>
          </a:bodyPr>
          <a:lstStyle/>
          <a:p>
            <a:endParaRPr lang="en-US" dirty="0" smtClean="0"/>
          </a:p>
          <a:p>
            <a:pPr marL="285750" indent="-285750">
              <a:buFontTx/>
              <a:buChar char="-"/>
            </a:pPr>
            <a:r>
              <a:rPr lang="en-US" dirty="0" smtClean="0"/>
              <a:t>The productivity measures in </a:t>
            </a:r>
            <a:r>
              <a:rPr lang="en-US" dirty="0"/>
              <a:t>this </a:t>
            </a:r>
            <a:r>
              <a:rPr lang="en-US" dirty="0" smtClean="0"/>
              <a:t>dataset </a:t>
            </a:r>
            <a:r>
              <a:rPr lang="en-US" dirty="0"/>
              <a:t>are based on seven elements provided by ocean carriers representing more than 75 percent of global capacity. </a:t>
            </a:r>
            <a:r>
              <a:rPr lang="en-US" dirty="0" smtClean="0"/>
              <a:t>Those </a:t>
            </a:r>
            <a:r>
              <a:rPr lang="en-US" dirty="0"/>
              <a:t>data points are: </a:t>
            </a:r>
            <a:endParaRPr lang="en-US" dirty="0" smtClean="0"/>
          </a:p>
        </p:txBody>
      </p:sp>
      <p:pic>
        <p:nvPicPr>
          <p:cNvPr id="3074" name="Picture 2" descr="http://ian.umces.edu/imagelibrary/albums/userpics/12789/normal_ian-symbol-freight-port2.pn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175" y="1026160"/>
            <a:ext cx="3692525" cy="333375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3309524" y="3979336"/>
            <a:ext cx="5486400" cy="1754326"/>
          </a:xfrm>
          <a:prstGeom prst="rect">
            <a:avLst/>
          </a:prstGeom>
        </p:spPr>
        <p:txBody>
          <a:bodyPr wrap="square">
            <a:spAutoFit/>
          </a:bodyPr>
          <a:lstStyle/>
          <a:p>
            <a:pPr marL="285750" indent="-285750">
              <a:buFontTx/>
              <a:buChar char="-"/>
            </a:pPr>
            <a:endParaRPr lang="en-US" dirty="0"/>
          </a:p>
          <a:p>
            <a:pPr marL="285750" indent="-285750">
              <a:buFontTx/>
              <a:buChar char="-"/>
            </a:pPr>
            <a:r>
              <a:rPr lang="en-US" dirty="0"/>
              <a:t>Berth arrival and departure refer to “lines down” and “lines up” — that is, the actual arrival and departure of the ship at berth. The calculation of moves per hour between these two times is referred to as unadjusted gross berth productivity.</a:t>
            </a:r>
          </a:p>
        </p:txBody>
      </p:sp>
      <p:sp>
        <p:nvSpPr>
          <p:cNvPr id="3" name="TextBox 2"/>
          <p:cNvSpPr txBox="1"/>
          <p:nvPr/>
        </p:nvSpPr>
        <p:spPr>
          <a:xfrm>
            <a:off x="3347624" y="2123269"/>
            <a:ext cx="5448300" cy="2308324"/>
          </a:xfrm>
          <a:prstGeom prst="rect">
            <a:avLst/>
          </a:prstGeom>
          <a:noFill/>
        </p:spPr>
        <p:txBody>
          <a:bodyPr wrap="square" numCol="2" rtlCol="0">
            <a:spAutoFit/>
          </a:bodyPr>
          <a:lstStyle/>
          <a:p>
            <a:pPr marL="742950" lvl="1" indent="-285750">
              <a:buFont typeface="Arial" panose="020B0604020202020204" pitchFamily="34" charset="0"/>
              <a:buChar char="•"/>
            </a:pPr>
            <a:r>
              <a:rPr lang="en-US" dirty="0"/>
              <a:t>vessel </a:t>
            </a:r>
            <a:r>
              <a:rPr lang="en-US" dirty="0" smtClean="0"/>
              <a:t>name</a:t>
            </a:r>
            <a:endParaRPr lang="en-US" dirty="0"/>
          </a:p>
          <a:p>
            <a:pPr marL="742950" lvl="1" indent="-285750">
              <a:buFont typeface="Arial" panose="020B0604020202020204" pitchFamily="34" charset="0"/>
              <a:buChar char="•"/>
            </a:pPr>
            <a:r>
              <a:rPr lang="en-US" dirty="0"/>
              <a:t>terminal </a:t>
            </a:r>
            <a:r>
              <a:rPr lang="en-US" dirty="0" smtClean="0"/>
              <a:t>name</a:t>
            </a:r>
            <a:endParaRPr lang="en-US" dirty="0"/>
          </a:p>
          <a:p>
            <a:pPr marL="742950" lvl="1" indent="-285750">
              <a:buFont typeface="Arial" panose="020B0604020202020204" pitchFamily="34" charset="0"/>
              <a:buChar char="•"/>
            </a:pPr>
            <a:r>
              <a:rPr lang="en-US" dirty="0"/>
              <a:t>port </a:t>
            </a:r>
            <a:r>
              <a:rPr lang="en-US" dirty="0" smtClean="0"/>
              <a:t>city</a:t>
            </a:r>
            <a:endParaRPr lang="en-US" dirty="0"/>
          </a:p>
          <a:p>
            <a:pPr marL="742950" lvl="1" indent="-285750">
              <a:buFont typeface="Arial" panose="020B0604020202020204" pitchFamily="34" charset="0"/>
              <a:buChar char="•"/>
            </a:pPr>
            <a:r>
              <a:rPr lang="en-US" dirty="0"/>
              <a:t>port </a:t>
            </a:r>
            <a:r>
              <a:rPr lang="en-US" dirty="0" smtClean="0"/>
              <a:t>country </a:t>
            </a:r>
            <a:endParaRPr lang="en-US" dirty="0"/>
          </a:p>
          <a:p>
            <a:pPr marL="742950" lvl="1" indent="-285750">
              <a:buFont typeface="Arial" panose="020B0604020202020204" pitchFamily="34" charset="0"/>
              <a:buChar char="•"/>
            </a:pPr>
            <a:endParaRPr lang="en-US" dirty="0" smtClean="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smtClean="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smtClean="0"/>
              <a:t>berth arrival </a:t>
            </a:r>
          </a:p>
          <a:p>
            <a:pPr marL="742950" lvl="1" indent="-285750">
              <a:buFont typeface="Arial" panose="020B0604020202020204" pitchFamily="34" charset="0"/>
              <a:buChar char="•"/>
            </a:pPr>
            <a:r>
              <a:rPr lang="en-US" dirty="0" smtClean="0"/>
              <a:t>berth departure </a:t>
            </a:r>
            <a:endParaRPr lang="en-US" dirty="0"/>
          </a:p>
          <a:p>
            <a:pPr marL="742950" lvl="1" indent="-285750">
              <a:buFont typeface="Arial" panose="020B0604020202020204" pitchFamily="34" charset="0"/>
              <a:buChar char="•"/>
            </a:pPr>
            <a:r>
              <a:rPr lang="en-US" dirty="0"/>
              <a:t>total number of moves (including lift-</a:t>
            </a:r>
            <a:r>
              <a:rPr lang="en-US" dirty="0" err="1"/>
              <a:t>ons</a:t>
            </a:r>
            <a:r>
              <a:rPr lang="en-US" dirty="0"/>
              <a:t>, lift-offs and re-stows).</a:t>
            </a:r>
          </a:p>
        </p:txBody>
      </p:sp>
    </p:spTree>
    <p:extLst>
      <p:ext uri="{BB962C8B-B14F-4D97-AF65-F5344CB8AC3E}">
        <p14:creationId xmlns:p14="http://schemas.microsoft.com/office/powerpoint/2010/main" val="21800481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 y="599257"/>
            <a:ext cx="8519160" cy="1183862"/>
          </a:xfrm>
        </p:spPr>
        <p:txBody>
          <a:bodyPr/>
          <a:lstStyle/>
          <a:p>
            <a:r>
              <a:rPr lang="en-US" dirty="0" smtClean="0"/>
              <a:t>Once data is Received it’s Cleansed</a:t>
            </a:r>
            <a:endParaRPr lang="en-US" dirty="0"/>
          </a:p>
        </p:txBody>
      </p:sp>
      <p:pic>
        <p:nvPicPr>
          <p:cNvPr id="4" name="Picture 3"/>
          <p:cNvPicPr>
            <a:picLocks noChangeAspect="1"/>
          </p:cNvPicPr>
          <p:nvPr/>
        </p:nvPicPr>
        <p:blipFill>
          <a:blip r:embed="rId3"/>
          <a:stretch>
            <a:fillRect/>
          </a:stretch>
        </p:blipFill>
        <p:spPr>
          <a:xfrm>
            <a:off x="5638800" y="2164305"/>
            <a:ext cx="3219624" cy="2213492"/>
          </a:xfrm>
          <a:prstGeom prst="rect">
            <a:avLst/>
          </a:prstGeom>
          <a:ln>
            <a:solidFill>
              <a:schemeClr val="tx1"/>
            </a:solidFill>
          </a:ln>
        </p:spPr>
      </p:pic>
      <p:pic>
        <p:nvPicPr>
          <p:cNvPr id="5" name="Picture 4"/>
          <p:cNvPicPr>
            <a:picLocks noChangeAspect="1"/>
          </p:cNvPicPr>
          <p:nvPr/>
        </p:nvPicPr>
        <p:blipFill>
          <a:blip r:embed="rId4"/>
          <a:stretch>
            <a:fillRect/>
          </a:stretch>
        </p:blipFill>
        <p:spPr>
          <a:xfrm>
            <a:off x="3937601" y="1249720"/>
            <a:ext cx="4021473" cy="1066799"/>
          </a:xfrm>
          <a:prstGeom prst="rect">
            <a:avLst/>
          </a:prstGeom>
          <a:ln>
            <a:solidFill>
              <a:schemeClr val="tx1"/>
            </a:solidFill>
          </a:ln>
        </p:spPr>
      </p:pic>
      <p:pic>
        <p:nvPicPr>
          <p:cNvPr id="6" name="Picture 5"/>
          <p:cNvPicPr>
            <a:picLocks noChangeAspect="1"/>
          </p:cNvPicPr>
          <p:nvPr/>
        </p:nvPicPr>
        <p:blipFill>
          <a:blip r:embed="rId5"/>
          <a:stretch>
            <a:fillRect/>
          </a:stretch>
        </p:blipFill>
        <p:spPr>
          <a:xfrm>
            <a:off x="3937601" y="3581400"/>
            <a:ext cx="3148999" cy="1680475"/>
          </a:xfrm>
          <a:prstGeom prst="rect">
            <a:avLst/>
          </a:prstGeom>
          <a:ln>
            <a:solidFill>
              <a:schemeClr val="tx1"/>
            </a:solidFill>
          </a:ln>
        </p:spPr>
      </p:pic>
      <p:sp>
        <p:nvSpPr>
          <p:cNvPr id="7" name="TextBox 6"/>
          <p:cNvSpPr txBox="1"/>
          <p:nvPr/>
        </p:nvSpPr>
        <p:spPr>
          <a:xfrm>
            <a:off x="126089" y="1242298"/>
            <a:ext cx="3635027" cy="4678204"/>
          </a:xfrm>
          <a:prstGeom prst="rect">
            <a:avLst/>
          </a:prstGeom>
          <a:noFill/>
        </p:spPr>
        <p:txBody>
          <a:bodyPr wrap="square" rtlCol="0">
            <a:spAutoFit/>
          </a:bodyPr>
          <a:lstStyle/>
          <a:p>
            <a:r>
              <a:rPr lang="en-US" sz="1600" dirty="0" smtClean="0">
                <a:effectLst>
                  <a:outerShdw blurRad="38100" dist="38100" dir="2700000" algn="tl">
                    <a:srgbClr val="000000">
                      <a:alpha val="43137"/>
                    </a:srgbClr>
                  </a:outerShdw>
                </a:effectLst>
              </a:rPr>
              <a:t>Examples of the JOC 6 Step Process:</a:t>
            </a:r>
          </a:p>
          <a:p>
            <a:pPr marL="285750" indent="-285750">
              <a:spcBef>
                <a:spcPts val="600"/>
              </a:spcBef>
              <a:buFont typeface="Arial" panose="020B0604020202020204" pitchFamily="34" charset="0"/>
              <a:buChar char="•"/>
            </a:pPr>
            <a:r>
              <a:rPr lang="en-US" sz="1400" b="1" u="sng" dirty="0" smtClean="0"/>
              <a:t>Structuring</a:t>
            </a:r>
            <a:r>
              <a:rPr lang="en-US" sz="1400" b="1" dirty="0" smtClean="0"/>
              <a:t>: </a:t>
            </a:r>
            <a:r>
              <a:rPr lang="en-US" sz="1400" dirty="0" smtClean="0"/>
              <a:t>Commodity codes are parsed and put into a format that can then be matched against a dictionary.</a:t>
            </a:r>
          </a:p>
          <a:p>
            <a:pPr marL="285750" indent="-285750">
              <a:spcBef>
                <a:spcPts val="600"/>
              </a:spcBef>
              <a:buFont typeface="Arial" panose="020B0604020202020204" pitchFamily="34" charset="0"/>
              <a:buChar char="•"/>
            </a:pPr>
            <a:r>
              <a:rPr lang="en-US" sz="1400" b="1" u="sng" dirty="0" smtClean="0"/>
              <a:t>Standardizing</a:t>
            </a:r>
            <a:r>
              <a:rPr lang="en-US" sz="1400" b="1" dirty="0" smtClean="0"/>
              <a:t>: </a:t>
            </a:r>
            <a:r>
              <a:rPr lang="en-US" sz="1400" dirty="0" smtClean="0"/>
              <a:t>Port names are standardized to be consistent (example: NY, N. York, New York all become New York).</a:t>
            </a:r>
          </a:p>
          <a:p>
            <a:pPr marL="285750" indent="-285750">
              <a:spcBef>
                <a:spcPts val="600"/>
              </a:spcBef>
              <a:buFont typeface="Arial" panose="020B0604020202020204" pitchFamily="34" charset="0"/>
              <a:buChar char="•"/>
            </a:pPr>
            <a:r>
              <a:rPr lang="en-US" sz="1400" b="1" u="sng" dirty="0" smtClean="0"/>
              <a:t>Validating</a:t>
            </a:r>
            <a:r>
              <a:rPr lang="en-US" sz="1400" b="1" dirty="0" smtClean="0"/>
              <a:t>: </a:t>
            </a:r>
            <a:r>
              <a:rPr lang="en-US" sz="1400" dirty="0" smtClean="0"/>
              <a:t>Vessel dates, ports, and dock names are added from a secondary data source (Customs logs).</a:t>
            </a:r>
          </a:p>
          <a:p>
            <a:pPr marL="285750" indent="-285750">
              <a:spcBef>
                <a:spcPts val="600"/>
              </a:spcBef>
              <a:buFont typeface="Arial" panose="020B0604020202020204" pitchFamily="34" charset="0"/>
              <a:buChar char="•"/>
            </a:pPr>
            <a:r>
              <a:rPr lang="en-US" sz="1400" b="1" u="sng" dirty="0" smtClean="0"/>
              <a:t>Coding</a:t>
            </a:r>
            <a:r>
              <a:rPr lang="en-US" sz="1400" b="1" dirty="0" smtClean="0"/>
              <a:t>: </a:t>
            </a:r>
            <a:r>
              <a:rPr lang="en-US" sz="1400" dirty="0" smtClean="0"/>
              <a:t>HS codes and port codes are assigned.</a:t>
            </a:r>
          </a:p>
          <a:p>
            <a:pPr marL="285750" indent="-285750">
              <a:spcBef>
                <a:spcPts val="600"/>
              </a:spcBef>
              <a:buFont typeface="Arial" panose="020B0604020202020204" pitchFamily="34" charset="0"/>
              <a:buChar char="•"/>
            </a:pPr>
            <a:r>
              <a:rPr lang="en-US" sz="1400" b="1" u="sng" dirty="0" smtClean="0"/>
              <a:t>Calculating</a:t>
            </a:r>
            <a:r>
              <a:rPr lang="en-US" sz="1400" b="1" dirty="0" smtClean="0"/>
              <a:t>: </a:t>
            </a:r>
            <a:r>
              <a:rPr lang="en-US" sz="1400" dirty="0" smtClean="0"/>
              <a:t>TEU Values are calculated, ESTIMATED VALUE is calculated.</a:t>
            </a:r>
          </a:p>
          <a:p>
            <a:pPr marL="285750" indent="-285750">
              <a:spcBef>
                <a:spcPts val="600"/>
              </a:spcBef>
              <a:buFont typeface="Arial" panose="020B0604020202020204" pitchFamily="34" charset="0"/>
              <a:buChar char="•"/>
            </a:pPr>
            <a:r>
              <a:rPr lang="en-US" sz="1400" b="1" u="sng" dirty="0" smtClean="0"/>
              <a:t>Enhancements</a:t>
            </a:r>
            <a:r>
              <a:rPr lang="en-US" sz="1400" b="1" dirty="0" smtClean="0"/>
              <a:t>: </a:t>
            </a:r>
            <a:r>
              <a:rPr lang="en-US" sz="1400" dirty="0" smtClean="0"/>
              <a:t>Additional company information, such as address is added when possible.</a:t>
            </a:r>
            <a:endParaRPr lang="en-US" sz="1400" dirty="0"/>
          </a:p>
        </p:txBody>
      </p:sp>
    </p:spTree>
    <p:extLst>
      <p:ext uri="{BB962C8B-B14F-4D97-AF65-F5344CB8AC3E}">
        <p14:creationId xmlns:p14="http://schemas.microsoft.com/office/powerpoint/2010/main" val="17878798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837" y="469900"/>
            <a:ext cx="8710613" cy="482600"/>
          </a:xfrm>
        </p:spPr>
        <p:txBody>
          <a:bodyPr/>
          <a:lstStyle/>
          <a:p>
            <a:pPr algn="ctr"/>
            <a:r>
              <a:rPr lang="en-US" sz="2800" dirty="0" smtClean="0"/>
              <a:t>Number of Records</a:t>
            </a:r>
            <a:endParaRPr lang="en-US" sz="2800" dirty="0"/>
          </a:p>
        </p:txBody>
      </p:sp>
      <p:sp>
        <p:nvSpPr>
          <p:cNvPr id="7" name="Content Placeholder 2"/>
          <p:cNvSpPr>
            <a:spLocks noGrp="1"/>
          </p:cNvSpPr>
          <p:nvPr>
            <p:ph idx="1"/>
          </p:nvPr>
        </p:nvSpPr>
        <p:spPr>
          <a:xfrm>
            <a:off x="7296150" y="1358900"/>
            <a:ext cx="1710690" cy="3124200"/>
          </a:xfrm>
        </p:spPr>
        <p:txBody>
          <a:bodyPr anchor="t"/>
          <a:lstStyle/>
          <a:p>
            <a:pPr marL="342900" indent="-342900">
              <a:spcBef>
                <a:spcPts val="300"/>
              </a:spcBef>
              <a:spcAft>
                <a:spcPts val="600"/>
              </a:spcAft>
              <a:buClr>
                <a:srgbClr val="0571A0"/>
              </a:buClr>
              <a:buFont typeface="Arial"/>
              <a:buChar char="•"/>
            </a:pPr>
            <a:r>
              <a:rPr lang="en-US" sz="1400" dirty="0" smtClean="0"/>
              <a:t>- Continued growth with a successful 2013 data collection year </a:t>
            </a:r>
          </a:p>
          <a:p>
            <a:pPr marL="342900" indent="-342900">
              <a:spcBef>
                <a:spcPts val="300"/>
              </a:spcBef>
              <a:spcAft>
                <a:spcPts val="600"/>
              </a:spcAft>
              <a:buClr>
                <a:srgbClr val="0571A0"/>
              </a:buClr>
              <a:buFont typeface="Arial"/>
              <a:buChar char="•"/>
            </a:pPr>
            <a:endParaRPr lang="en-US" sz="1400" dirty="0" smtClean="0"/>
          </a:p>
          <a:p>
            <a:pPr marL="342900" indent="-342900">
              <a:spcBef>
                <a:spcPts val="300"/>
              </a:spcBef>
              <a:spcAft>
                <a:spcPts val="600"/>
              </a:spcAft>
              <a:buClr>
                <a:srgbClr val="0571A0"/>
              </a:buClr>
              <a:buFont typeface="Arial"/>
              <a:buChar char="•"/>
            </a:pPr>
            <a:r>
              <a:rPr lang="en-US" sz="1400" dirty="0" smtClean="0"/>
              <a:t>- Our data set is not only expanding in carriers and vessel calls but also our global coverage</a:t>
            </a:r>
          </a:p>
        </p:txBody>
      </p:sp>
      <p:graphicFrame>
        <p:nvGraphicFramePr>
          <p:cNvPr id="3" name="Table 2"/>
          <p:cNvGraphicFramePr>
            <a:graphicFrameLocks noGrp="1"/>
          </p:cNvGraphicFramePr>
          <p:nvPr>
            <p:extLst>
              <p:ext uri="{D42A27DB-BD31-4B8C-83A1-F6EECF244321}">
                <p14:modId xmlns:p14="http://schemas.microsoft.com/office/powerpoint/2010/main" val="1398467306"/>
              </p:ext>
            </p:extLst>
          </p:nvPr>
        </p:nvGraphicFramePr>
        <p:xfrm>
          <a:off x="144776" y="845661"/>
          <a:ext cx="7315204" cy="1630680"/>
        </p:xfrm>
        <a:graphic>
          <a:graphicData uri="http://schemas.openxmlformats.org/drawingml/2006/table">
            <a:tbl>
              <a:tblPr/>
              <a:tblGrid>
                <a:gridCol w="2346385"/>
                <a:gridCol w="828136"/>
                <a:gridCol w="828136"/>
                <a:gridCol w="828136"/>
                <a:gridCol w="828136"/>
                <a:gridCol w="828136"/>
                <a:gridCol w="828139"/>
              </a:tblGrid>
              <a:tr h="162145">
                <a:tc>
                  <a:txBody>
                    <a:bodyPr/>
                    <a:lstStyle/>
                    <a:p>
                      <a:pPr algn="l" fontAlgn="b"/>
                      <a:r>
                        <a:rPr lang="en-US" sz="1050" b="1" i="0" u="none" strike="noStrike" dirty="0">
                          <a:solidFill>
                            <a:srgbClr val="000000"/>
                          </a:solidFill>
                          <a:effectLst/>
                          <a:latin typeface="Calibri"/>
                        </a:rPr>
                        <a:t>Vessel Calls</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r>
              <a:tr h="136201">
                <a:tc>
                  <a:txBody>
                    <a:bodyPr/>
                    <a:lstStyle/>
                    <a:p>
                      <a:pPr algn="l" fontAlgn="b"/>
                      <a:r>
                        <a:rPr lang="en-US" sz="950" b="1" i="0" u="none" strike="noStrike" dirty="0">
                          <a:solidFill>
                            <a:srgbClr val="FFFFFF"/>
                          </a:solidFill>
                          <a:effectLst/>
                          <a:latin typeface="Calibri"/>
                        </a:rPr>
                        <a:t>Row Labels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571A0"/>
                    </a:solidFill>
                  </a:tcPr>
                </a:tc>
                <a:tc>
                  <a:txBody>
                    <a:bodyPr/>
                    <a:lstStyle/>
                    <a:p>
                      <a:pPr algn="r" fontAlgn="b"/>
                      <a:r>
                        <a:rPr lang="en-US" sz="950" b="1" i="0" u="none" strike="noStrike">
                          <a:solidFill>
                            <a:srgbClr val="FFFFFF"/>
                          </a:solidFill>
                          <a:effectLst/>
                          <a:latin typeface="Calibri"/>
                        </a:rPr>
                        <a:t>1H 2012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571A0"/>
                    </a:solidFill>
                  </a:tcPr>
                </a:tc>
                <a:tc>
                  <a:txBody>
                    <a:bodyPr/>
                    <a:lstStyle/>
                    <a:p>
                      <a:pPr algn="r" fontAlgn="b"/>
                      <a:r>
                        <a:rPr lang="en-US" sz="950" b="1" i="0" u="none" strike="noStrike" dirty="0">
                          <a:solidFill>
                            <a:srgbClr val="FFFFFF"/>
                          </a:solidFill>
                          <a:effectLst/>
                          <a:latin typeface="Calibri"/>
                        </a:rPr>
                        <a:t>2H 2012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571A0"/>
                    </a:solidFill>
                  </a:tcPr>
                </a:tc>
                <a:tc>
                  <a:txBody>
                    <a:bodyPr/>
                    <a:lstStyle/>
                    <a:p>
                      <a:pPr algn="r" fontAlgn="b"/>
                      <a:r>
                        <a:rPr lang="en-US" sz="950" b="1" i="0" u="none" strike="noStrike" dirty="0">
                          <a:solidFill>
                            <a:srgbClr val="FFFFFF"/>
                          </a:solidFill>
                          <a:effectLst/>
                          <a:latin typeface="Calibri"/>
                        </a:rPr>
                        <a:t>1H 2013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571A0"/>
                    </a:solidFill>
                  </a:tcPr>
                </a:tc>
                <a:tc>
                  <a:txBody>
                    <a:bodyPr/>
                    <a:lstStyle/>
                    <a:p>
                      <a:pPr algn="r" fontAlgn="b"/>
                      <a:r>
                        <a:rPr lang="en-US" sz="950" b="1" i="0" u="none" strike="noStrike" dirty="0">
                          <a:solidFill>
                            <a:srgbClr val="FFFFFF"/>
                          </a:solidFill>
                          <a:effectLst/>
                          <a:latin typeface="Calibri"/>
                        </a:rPr>
                        <a:t>2H 2013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571A0"/>
                    </a:solidFill>
                  </a:tcPr>
                </a:tc>
                <a:tc>
                  <a:txBody>
                    <a:bodyPr/>
                    <a:lstStyle/>
                    <a:p>
                      <a:pPr algn="r" fontAlgn="b"/>
                      <a:r>
                        <a:rPr lang="en-US" sz="950" b="1" i="0" u="none" strike="noStrike" dirty="0">
                          <a:solidFill>
                            <a:srgbClr val="FFFFFF"/>
                          </a:solidFill>
                          <a:effectLst/>
                          <a:latin typeface="Calibri"/>
                        </a:rPr>
                        <a:t>1H 2014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571A0"/>
                    </a:solidFill>
                  </a:tcPr>
                </a:tc>
                <a:tc>
                  <a:txBody>
                    <a:bodyPr/>
                    <a:lstStyle/>
                    <a:p>
                      <a:pPr algn="r" fontAlgn="b"/>
                      <a:r>
                        <a:rPr lang="en-US" sz="950" b="1" i="0" u="none" strike="noStrike" dirty="0">
                          <a:solidFill>
                            <a:srgbClr val="FFFFFF"/>
                          </a:solidFill>
                          <a:effectLst/>
                          <a:latin typeface="Calibri"/>
                        </a:rPr>
                        <a:t>TOTAL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571A0"/>
                    </a:solidFill>
                  </a:tcPr>
                </a:tc>
              </a:tr>
              <a:tr h="136201">
                <a:tc>
                  <a:txBody>
                    <a:bodyPr/>
                    <a:lstStyle/>
                    <a:p>
                      <a:pPr algn="l" fontAlgn="b"/>
                      <a:r>
                        <a:rPr lang="en-US" sz="900" b="0" i="0" u="none" strike="noStrike" dirty="0">
                          <a:solidFill>
                            <a:srgbClr val="000000"/>
                          </a:solidFill>
                          <a:effectLst/>
                          <a:latin typeface="Calibri"/>
                        </a:rPr>
                        <a:t>East Coast/Gulf North America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900" b="0" i="0" u="none" strike="noStrike">
                          <a:solidFill>
                            <a:srgbClr val="000000"/>
                          </a:solidFill>
                          <a:effectLst/>
                          <a:latin typeface="Calibri"/>
                        </a:rPr>
                        <a:t>2,537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900" b="0" i="0" u="none" strike="noStrike">
                          <a:solidFill>
                            <a:srgbClr val="000000"/>
                          </a:solidFill>
                          <a:effectLst/>
                          <a:latin typeface="Calibri"/>
                        </a:rPr>
                        <a:t>2,320</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900" b="0" i="0" u="none" strike="noStrike">
                          <a:solidFill>
                            <a:srgbClr val="000000"/>
                          </a:solidFill>
                          <a:effectLst/>
                          <a:latin typeface="Calibri"/>
                        </a:rPr>
                        <a:t>3,917</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900" b="0" i="0" u="none" strike="noStrike">
                          <a:solidFill>
                            <a:srgbClr val="000000"/>
                          </a:solidFill>
                          <a:effectLst/>
                          <a:latin typeface="Calibri"/>
                        </a:rPr>
                        <a:t>3,993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900" b="0" i="0" u="none" strike="noStrike">
                          <a:solidFill>
                            <a:srgbClr val="000000"/>
                          </a:solidFill>
                          <a:effectLst/>
                          <a:latin typeface="Calibri"/>
                        </a:rPr>
                        <a:t>3,275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900" b="0" i="0" u="none" strike="noStrike">
                          <a:solidFill>
                            <a:srgbClr val="000000"/>
                          </a:solidFill>
                          <a:effectLst/>
                          <a:latin typeface="Calibri"/>
                        </a:rPr>
                        <a:t>16,042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r>
              <a:tr h="136201">
                <a:tc>
                  <a:txBody>
                    <a:bodyPr/>
                    <a:lstStyle/>
                    <a:p>
                      <a:pPr algn="l" fontAlgn="b"/>
                      <a:r>
                        <a:rPr lang="en-US" sz="900" b="0" i="0" u="none" strike="noStrike" dirty="0">
                          <a:solidFill>
                            <a:srgbClr val="000000"/>
                          </a:solidFill>
                          <a:effectLst/>
                          <a:latin typeface="Calibri"/>
                        </a:rPr>
                        <a:t>Latin America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5,551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4,211</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b"/>
                      <a:r>
                        <a:rPr lang="en-US" sz="900" b="0" i="0" u="none" strike="noStrike">
                          <a:solidFill>
                            <a:srgbClr val="000000"/>
                          </a:solidFill>
                          <a:effectLst/>
                          <a:latin typeface="Calibri"/>
                        </a:rPr>
                        <a:t>9,110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9,431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8,502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36,805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36201">
                <a:tc>
                  <a:txBody>
                    <a:bodyPr/>
                    <a:lstStyle/>
                    <a:p>
                      <a:pPr algn="l" fontAlgn="b"/>
                      <a:r>
                        <a:rPr lang="en-US" sz="900" b="0" i="0" u="none" strike="noStrike" dirty="0">
                          <a:solidFill>
                            <a:srgbClr val="000000"/>
                          </a:solidFill>
                          <a:effectLst/>
                          <a:latin typeface="Calibri"/>
                        </a:rPr>
                        <a:t>Mediterranean Region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8,177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5,195</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b"/>
                      <a:r>
                        <a:rPr lang="en-US" sz="900" b="0" i="0" u="none" strike="noStrike" dirty="0">
                          <a:solidFill>
                            <a:srgbClr val="000000"/>
                          </a:solidFill>
                          <a:effectLst/>
                          <a:latin typeface="Calibri"/>
                        </a:rPr>
                        <a:t>10,205</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11,297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10,010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44,884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36201">
                <a:tc>
                  <a:txBody>
                    <a:bodyPr/>
                    <a:lstStyle/>
                    <a:p>
                      <a:pPr algn="l" fontAlgn="b"/>
                      <a:r>
                        <a:rPr lang="en-US" sz="900" b="0" i="0" u="none" strike="noStrike" dirty="0">
                          <a:solidFill>
                            <a:srgbClr val="000000"/>
                          </a:solidFill>
                          <a:effectLst/>
                          <a:latin typeface="Calibri"/>
                        </a:rPr>
                        <a:t>Middle East/Africa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3,136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2,973</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b"/>
                      <a:r>
                        <a:rPr lang="en-US" sz="900" b="0" i="0" u="none" strike="noStrike" dirty="0">
                          <a:solidFill>
                            <a:srgbClr val="000000"/>
                          </a:solidFill>
                          <a:effectLst/>
                          <a:latin typeface="Calibri"/>
                        </a:rPr>
                        <a:t>7,000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7,058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5,661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25,828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36201">
                <a:tc>
                  <a:txBody>
                    <a:bodyPr/>
                    <a:lstStyle/>
                    <a:p>
                      <a:pPr algn="l" fontAlgn="b"/>
                      <a:r>
                        <a:rPr lang="en-US" sz="900" b="0" i="0" u="none" strike="noStrike" dirty="0">
                          <a:solidFill>
                            <a:srgbClr val="000000"/>
                          </a:solidFill>
                          <a:effectLst/>
                          <a:latin typeface="Calibri"/>
                        </a:rPr>
                        <a:t>North Asia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9,966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7,328</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b"/>
                      <a:r>
                        <a:rPr lang="en-US" sz="900" b="0" i="0" u="none" strike="noStrike">
                          <a:solidFill>
                            <a:srgbClr val="000000"/>
                          </a:solidFill>
                          <a:effectLst/>
                          <a:latin typeface="Calibri"/>
                        </a:rPr>
                        <a:t>21,335</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22,773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20,792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82,194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36201">
                <a:tc>
                  <a:txBody>
                    <a:bodyPr/>
                    <a:lstStyle/>
                    <a:p>
                      <a:pPr algn="l" fontAlgn="b"/>
                      <a:r>
                        <a:rPr lang="en-US" sz="900" b="0" i="0" u="none" strike="noStrike" dirty="0">
                          <a:solidFill>
                            <a:srgbClr val="000000"/>
                          </a:solidFill>
                          <a:effectLst/>
                          <a:latin typeface="Calibri"/>
                        </a:rPr>
                        <a:t>North Europe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dirty="0">
                          <a:solidFill>
                            <a:srgbClr val="000000"/>
                          </a:solidFill>
                          <a:effectLst/>
                          <a:latin typeface="Calibri"/>
                        </a:rPr>
                        <a:t>4,748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dirty="0">
                          <a:solidFill>
                            <a:srgbClr val="000000"/>
                          </a:solidFill>
                          <a:effectLst/>
                          <a:latin typeface="Calibri"/>
                        </a:rPr>
                        <a:t>3,669</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b"/>
                      <a:r>
                        <a:rPr lang="en-US" sz="900" b="0" i="0" u="none" strike="noStrike">
                          <a:solidFill>
                            <a:srgbClr val="000000"/>
                          </a:solidFill>
                          <a:effectLst/>
                          <a:latin typeface="Calibri"/>
                        </a:rPr>
                        <a:t>7,601</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8,474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7,150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31,642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36201">
                <a:tc>
                  <a:txBody>
                    <a:bodyPr/>
                    <a:lstStyle/>
                    <a:p>
                      <a:pPr algn="l" fontAlgn="b"/>
                      <a:r>
                        <a:rPr lang="en-US" sz="900" b="0" i="0" u="none" strike="noStrike">
                          <a:solidFill>
                            <a:srgbClr val="000000"/>
                          </a:solidFill>
                          <a:effectLst/>
                          <a:latin typeface="Calibri"/>
                        </a:rPr>
                        <a:t>South/South East Asia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14,433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dirty="0">
                          <a:solidFill>
                            <a:srgbClr val="000000"/>
                          </a:solidFill>
                          <a:effectLst/>
                          <a:latin typeface="Calibri"/>
                        </a:rPr>
                        <a:t>10,505</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b"/>
                      <a:r>
                        <a:rPr lang="en-US" sz="900" b="0" i="0" u="none" strike="noStrike" dirty="0">
                          <a:solidFill>
                            <a:srgbClr val="000000"/>
                          </a:solidFill>
                          <a:effectLst/>
                          <a:latin typeface="Calibri"/>
                        </a:rPr>
                        <a:t>11,389</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dirty="0">
                          <a:solidFill>
                            <a:srgbClr val="000000"/>
                          </a:solidFill>
                          <a:effectLst/>
                          <a:latin typeface="Calibri"/>
                        </a:rPr>
                        <a:t>12,825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10,810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59,962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36201">
                <a:tc>
                  <a:txBody>
                    <a:bodyPr/>
                    <a:lstStyle/>
                    <a:p>
                      <a:pPr algn="l" fontAlgn="b"/>
                      <a:r>
                        <a:rPr lang="en-US" sz="900" b="0" i="0" u="none" strike="noStrike">
                          <a:solidFill>
                            <a:srgbClr val="000000"/>
                          </a:solidFill>
                          <a:effectLst/>
                          <a:latin typeface="Calibri"/>
                        </a:rPr>
                        <a:t>West Coast North America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1,383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1,202</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b"/>
                      <a:r>
                        <a:rPr lang="en-US" sz="900" b="0" i="0" u="none" strike="noStrike">
                          <a:solidFill>
                            <a:srgbClr val="000000"/>
                          </a:solidFill>
                          <a:effectLst/>
                          <a:latin typeface="Calibri"/>
                        </a:rPr>
                        <a:t>1,795</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dirty="0">
                          <a:solidFill>
                            <a:srgbClr val="000000"/>
                          </a:solidFill>
                          <a:effectLst/>
                          <a:latin typeface="Calibri"/>
                        </a:rPr>
                        <a:t>1,863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1,543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7,786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36201">
                <a:tc>
                  <a:txBody>
                    <a:bodyPr/>
                    <a:lstStyle/>
                    <a:p>
                      <a:pPr algn="l" fontAlgn="b"/>
                      <a:r>
                        <a:rPr lang="en-US" sz="900" b="1" i="0" u="none" strike="noStrike">
                          <a:solidFill>
                            <a:srgbClr val="000000"/>
                          </a:solidFill>
                          <a:effectLst/>
                          <a:latin typeface="Calibri"/>
                        </a:rPr>
                        <a:t>TOTAL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1" i="0" u="none" strike="noStrike">
                          <a:solidFill>
                            <a:srgbClr val="000000"/>
                          </a:solidFill>
                          <a:effectLst/>
                          <a:latin typeface="Calibri"/>
                        </a:rPr>
                        <a:t>49,931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1" i="0" u="none" strike="noStrike" dirty="0">
                          <a:solidFill>
                            <a:srgbClr val="000000"/>
                          </a:solidFill>
                          <a:effectLst/>
                          <a:latin typeface="Calibri"/>
                        </a:rPr>
                        <a:t>37,403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1" i="0" u="none" strike="noStrike">
                          <a:solidFill>
                            <a:srgbClr val="000000"/>
                          </a:solidFill>
                          <a:effectLst/>
                          <a:latin typeface="Calibri"/>
                        </a:rPr>
                        <a:t>72,344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1" i="0" u="none" strike="noStrike" dirty="0">
                          <a:solidFill>
                            <a:srgbClr val="000000"/>
                          </a:solidFill>
                          <a:effectLst/>
                          <a:latin typeface="Calibri"/>
                        </a:rPr>
                        <a:t>77,722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1" i="0" u="none" strike="noStrike" dirty="0">
                          <a:solidFill>
                            <a:srgbClr val="000000"/>
                          </a:solidFill>
                          <a:effectLst/>
                          <a:latin typeface="Calibri"/>
                        </a:rPr>
                        <a:t>67,743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1" i="0" u="none" strike="noStrike" dirty="0">
                          <a:solidFill>
                            <a:srgbClr val="000000"/>
                          </a:solidFill>
                          <a:effectLst/>
                          <a:latin typeface="Calibri"/>
                        </a:rPr>
                        <a:t>305,143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923139247"/>
              </p:ext>
            </p:extLst>
          </p:nvPr>
        </p:nvGraphicFramePr>
        <p:xfrm>
          <a:off x="144778" y="2484116"/>
          <a:ext cx="7330442" cy="1706725"/>
        </p:xfrm>
        <a:graphic>
          <a:graphicData uri="http://schemas.openxmlformats.org/drawingml/2006/table">
            <a:tbl>
              <a:tblPr/>
              <a:tblGrid>
                <a:gridCol w="2344535"/>
                <a:gridCol w="828444"/>
                <a:gridCol w="828444"/>
                <a:gridCol w="828444"/>
                <a:gridCol w="828444"/>
                <a:gridCol w="828444"/>
                <a:gridCol w="843687"/>
              </a:tblGrid>
              <a:tr h="182579">
                <a:tc>
                  <a:txBody>
                    <a:bodyPr/>
                    <a:lstStyle/>
                    <a:p>
                      <a:pPr algn="l" fontAlgn="b"/>
                      <a:r>
                        <a:rPr lang="en-US" sz="1050" b="1" i="0" u="none" strike="noStrike" dirty="0">
                          <a:solidFill>
                            <a:srgbClr val="000000"/>
                          </a:solidFill>
                          <a:effectLst/>
                          <a:latin typeface="Calibri"/>
                        </a:rPr>
                        <a:t>Ports</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r>
              <a:tr h="166703">
                <a:tc>
                  <a:txBody>
                    <a:bodyPr/>
                    <a:lstStyle/>
                    <a:p>
                      <a:pPr algn="l" fontAlgn="b"/>
                      <a:r>
                        <a:rPr lang="en-US" sz="950" b="1" i="0" u="none" strike="noStrike" dirty="0">
                          <a:solidFill>
                            <a:srgbClr val="FFFFFF"/>
                          </a:solidFill>
                          <a:effectLst/>
                          <a:latin typeface="Calibri"/>
                        </a:rPr>
                        <a:t>Row Labels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571A0"/>
                    </a:solidFill>
                  </a:tcPr>
                </a:tc>
                <a:tc>
                  <a:txBody>
                    <a:bodyPr/>
                    <a:lstStyle/>
                    <a:p>
                      <a:pPr algn="r" fontAlgn="b"/>
                      <a:r>
                        <a:rPr lang="en-US" sz="950" b="1" i="0" u="none" strike="noStrike" dirty="0">
                          <a:solidFill>
                            <a:srgbClr val="FFFFFF"/>
                          </a:solidFill>
                          <a:effectLst/>
                          <a:latin typeface="Calibri"/>
                        </a:rPr>
                        <a:t>1H 2012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571A0"/>
                    </a:solidFill>
                  </a:tcPr>
                </a:tc>
                <a:tc>
                  <a:txBody>
                    <a:bodyPr/>
                    <a:lstStyle/>
                    <a:p>
                      <a:pPr algn="r" fontAlgn="b"/>
                      <a:r>
                        <a:rPr lang="en-US" sz="950" b="1" i="0" u="none" strike="noStrike" dirty="0">
                          <a:solidFill>
                            <a:srgbClr val="FFFFFF"/>
                          </a:solidFill>
                          <a:effectLst/>
                          <a:latin typeface="Calibri"/>
                        </a:rPr>
                        <a:t>2H 2012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571A0"/>
                    </a:solidFill>
                  </a:tcPr>
                </a:tc>
                <a:tc>
                  <a:txBody>
                    <a:bodyPr/>
                    <a:lstStyle/>
                    <a:p>
                      <a:pPr algn="r" fontAlgn="b"/>
                      <a:r>
                        <a:rPr lang="en-US" sz="950" b="1" i="0" u="none" strike="noStrike" dirty="0">
                          <a:solidFill>
                            <a:srgbClr val="FFFFFF"/>
                          </a:solidFill>
                          <a:effectLst/>
                          <a:latin typeface="Calibri"/>
                        </a:rPr>
                        <a:t>1H 2013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571A0"/>
                    </a:solidFill>
                  </a:tcPr>
                </a:tc>
                <a:tc>
                  <a:txBody>
                    <a:bodyPr/>
                    <a:lstStyle/>
                    <a:p>
                      <a:pPr algn="r" fontAlgn="b"/>
                      <a:r>
                        <a:rPr lang="en-US" sz="950" b="1" i="0" u="none" strike="noStrike" dirty="0">
                          <a:solidFill>
                            <a:srgbClr val="FFFFFF"/>
                          </a:solidFill>
                          <a:effectLst/>
                          <a:latin typeface="Calibri"/>
                        </a:rPr>
                        <a:t>2H 2013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571A0"/>
                    </a:solidFill>
                  </a:tcPr>
                </a:tc>
                <a:tc>
                  <a:txBody>
                    <a:bodyPr/>
                    <a:lstStyle/>
                    <a:p>
                      <a:pPr algn="r" fontAlgn="b"/>
                      <a:r>
                        <a:rPr lang="en-US" sz="950" b="1" i="0" u="none" strike="noStrike" dirty="0">
                          <a:solidFill>
                            <a:srgbClr val="FFFFFF"/>
                          </a:solidFill>
                          <a:effectLst/>
                          <a:latin typeface="Calibri"/>
                        </a:rPr>
                        <a:t>1H 2014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0571A0"/>
                    </a:solidFill>
                  </a:tcPr>
                </a:tc>
                <a:tc>
                  <a:txBody>
                    <a:bodyPr/>
                    <a:lstStyle/>
                    <a:p>
                      <a:pPr algn="r" fontAlgn="b"/>
                      <a:r>
                        <a:rPr lang="en-US" sz="950" b="1" i="0" u="none" strike="noStrike" dirty="0">
                          <a:solidFill>
                            <a:srgbClr val="FFFFFF"/>
                          </a:solidFill>
                          <a:effectLst/>
                          <a:latin typeface="Calibri"/>
                        </a:rPr>
                        <a:t>TOTAL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571A0"/>
                    </a:solidFill>
                  </a:tcPr>
                </a:tc>
              </a:tr>
              <a:tr h="150827">
                <a:tc>
                  <a:txBody>
                    <a:bodyPr/>
                    <a:lstStyle/>
                    <a:p>
                      <a:pPr algn="l" fontAlgn="b"/>
                      <a:r>
                        <a:rPr lang="en-US" sz="900" b="0" i="0" u="none" strike="noStrike" dirty="0">
                          <a:solidFill>
                            <a:srgbClr val="000000"/>
                          </a:solidFill>
                          <a:effectLst/>
                          <a:latin typeface="Calibri"/>
                        </a:rPr>
                        <a:t>East Coast/Gulf North America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900" b="0" i="0" u="none" strike="noStrike">
                          <a:solidFill>
                            <a:srgbClr val="000000"/>
                          </a:solidFill>
                          <a:effectLst/>
                          <a:latin typeface="Calibri"/>
                        </a:rPr>
                        <a:t>19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900" b="0" i="0" u="none" strike="noStrike" dirty="0">
                          <a:solidFill>
                            <a:srgbClr val="000000"/>
                          </a:solidFill>
                          <a:effectLst/>
                          <a:latin typeface="Calibri"/>
                        </a:rPr>
                        <a:t>19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900" b="0" i="0" u="none" strike="noStrike">
                          <a:solidFill>
                            <a:srgbClr val="000000"/>
                          </a:solidFill>
                          <a:effectLst/>
                          <a:latin typeface="Calibri"/>
                        </a:rPr>
                        <a:t>19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900" b="0" i="0" u="none" strike="noStrike">
                          <a:solidFill>
                            <a:srgbClr val="000000"/>
                          </a:solidFill>
                          <a:effectLst/>
                          <a:latin typeface="Calibri"/>
                        </a:rPr>
                        <a:t>19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900" b="0" i="0" u="none" strike="noStrike">
                          <a:solidFill>
                            <a:srgbClr val="000000"/>
                          </a:solidFill>
                          <a:effectLst/>
                          <a:latin typeface="Calibri"/>
                        </a:rPr>
                        <a:t>17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20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r>
              <a:tr h="150827">
                <a:tc>
                  <a:txBody>
                    <a:bodyPr/>
                    <a:lstStyle/>
                    <a:p>
                      <a:pPr algn="l" fontAlgn="b"/>
                      <a:r>
                        <a:rPr lang="en-US" sz="900" b="0" i="0" u="none" strike="noStrike">
                          <a:solidFill>
                            <a:srgbClr val="000000"/>
                          </a:solidFill>
                          <a:effectLst/>
                          <a:latin typeface="Calibri"/>
                        </a:rPr>
                        <a:t>Latin America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75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dirty="0">
                          <a:solidFill>
                            <a:srgbClr val="000000"/>
                          </a:solidFill>
                          <a:effectLst/>
                          <a:latin typeface="Calibri"/>
                        </a:rPr>
                        <a:t>75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96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97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90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99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50827">
                <a:tc>
                  <a:txBody>
                    <a:bodyPr/>
                    <a:lstStyle/>
                    <a:p>
                      <a:pPr algn="l" fontAlgn="b"/>
                      <a:r>
                        <a:rPr lang="en-US" sz="900" b="0" i="0" u="none" strike="noStrike" dirty="0">
                          <a:solidFill>
                            <a:srgbClr val="000000"/>
                          </a:solidFill>
                          <a:effectLst/>
                          <a:latin typeface="Calibri"/>
                        </a:rPr>
                        <a:t>Mediterranean Region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59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56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83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86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dirty="0">
                          <a:solidFill>
                            <a:srgbClr val="000000"/>
                          </a:solidFill>
                          <a:effectLst/>
                          <a:latin typeface="Calibri"/>
                        </a:rPr>
                        <a:t>80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88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50827">
                <a:tc>
                  <a:txBody>
                    <a:bodyPr/>
                    <a:lstStyle/>
                    <a:p>
                      <a:pPr algn="l" fontAlgn="b"/>
                      <a:r>
                        <a:rPr lang="en-US" sz="900" b="0" i="0" u="none" strike="noStrike">
                          <a:solidFill>
                            <a:srgbClr val="000000"/>
                          </a:solidFill>
                          <a:effectLst/>
                          <a:latin typeface="Calibri"/>
                        </a:rPr>
                        <a:t>Middle East/Africa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50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60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76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79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71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87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50827">
                <a:tc>
                  <a:txBody>
                    <a:bodyPr/>
                    <a:lstStyle/>
                    <a:p>
                      <a:pPr algn="l" fontAlgn="b"/>
                      <a:r>
                        <a:rPr lang="en-US" sz="900" b="0" i="0" u="none" strike="noStrike" dirty="0">
                          <a:solidFill>
                            <a:srgbClr val="000000"/>
                          </a:solidFill>
                          <a:effectLst/>
                          <a:latin typeface="Calibri"/>
                        </a:rPr>
                        <a:t>North Asia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28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31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51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50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50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53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50827">
                <a:tc>
                  <a:txBody>
                    <a:bodyPr/>
                    <a:lstStyle/>
                    <a:p>
                      <a:pPr algn="l" fontAlgn="b"/>
                      <a:r>
                        <a:rPr lang="en-US" sz="900" b="0" i="0" u="none" strike="noStrike" dirty="0">
                          <a:solidFill>
                            <a:srgbClr val="000000"/>
                          </a:solidFill>
                          <a:effectLst/>
                          <a:latin typeface="Calibri"/>
                        </a:rPr>
                        <a:t>North Europe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32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30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63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61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62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65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50827">
                <a:tc>
                  <a:txBody>
                    <a:bodyPr/>
                    <a:lstStyle/>
                    <a:p>
                      <a:pPr algn="l" fontAlgn="b"/>
                      <a:r>
                        <a:rPr lang="en-US" sz="900" b="0" i="0" u="none" strike="noStrike" dirty="0">
                          <a:solidFill>
                            <a:srgbClr val="000000"/>
                          </a:solidFill>
                          <a:effectLst/>
                          <a:latin typeface="Calibri"/>
                        </a:rPr>
                        <a:t>South/South East Asia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60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58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59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63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59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68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50827">
                <a:tc>
                  <a:txBody>
                    <a:bodyPr/>
                    <a:lstStyle/>
                    <a:p>
                      <a:pPr algn="l" fontAlgn="b"/>
                      <a:r>
                        <a:rPr lang="en-US" sz="900" b="0" i="0" u="none" strike="noStrike" dirty="0">
                          <a:solidFill>
                            <a:srgbClr val="000000"/>
                          </a:solidFill>
                          <a:effectLst/>
                          <a:latin typeface="Calibri"/>
                        </a:rPr>
                        <a:t>West Coast North America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11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11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11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12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50827">
                <a:tc>
                  <a:txBody>
                    <a:bodyPr/>
                    <a:lstStyle/>
                    <a:p>
                      <a:pPr algn="l" fontAlgn="b"/>
                      <a:r>
                        <a:rPr lang="en-US" sz="900" b="1" i="0" u="none" strike="noStrike">
                          <a:solidFill>
                            <a:srgbClr val="000000"/>
                          </a:solidFill>
                          <a:effectLst/>
                          <a:latin typeface="Calibri"/>
                        </a:rPr>
                        <a:t>TOTAL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1" i="0" u="none" strike="noStrike">
                          <a:solidFill>
                            <a:srgbClr val="000000"/>
                          </a:solidFill>
                          <a:effectLst/>
                          <a:latin typeface="Calibri"/>
                        </a:rPr>
                        <a:t>332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1" i="0" u="none" strike="noStrike">
                          <a:solidFill>
                            <a:srgbClr val="000000"/>
                          </a:solidFill>
                          <a:effectLst/>
                          <a:latin typeface="Calibri"/>
                        </a:rPr>
                        <a:t>339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1" i="0" u="none" strike="noStrike">
                          <a:solidFill>
                            <a:srgbClr val="000000"/>
                          </a:solidFill>
                          <a:effectLst/>
                          <a:latin typeface="Calibri"/>
                        </a:rPr>
                        <a:t>462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1" i="0" u="none" strike="noStrike">
                          <a:solidFill>
                            <a:srgbClr val="000000"/>
                          </a:solidFill>
                          <a:effectLst/>
                          <a:latin typeface="Calibri"/>
                        </a:rPr>
                        <a:t>470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1" i="0" u="none" strike="noStrike">
                          <a:solidFill>
                            <a:srgbClr val="000000"/>
                          </a:solidFill>
                          <a:effectLst/>
                          <a:latin typeface="Calibri"/>
                        </a:rPr>
                        <a:t>440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1" i="0" u="none" strike="noStrike" dirty="0">
                          <a:solidFill>
                            <a:srgbClr val="000000"/>
                          </a:solidFill>
                          <a:effectLst/>
                          <a:latin typeface="Calibri"/>
                        </a:rPr>
                        <a:t>492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174749437"/>
              </p:ext>
            </p:extLst>
          </p:nvPr>
        </p:nvGraphicFramePr>
        <p:xfrm>
          <a:off x="129540" y="4198619"/>
          <a:ext cx="7376156" cy="1630680"/>
        </p:xfrm>
        <a:graphic>
          <a:graphicData uri="http://schemas.openxmlformats.org/drawingml/2006/table">
            <a:tbl>
              <a:tblPr/>
              <a:tblGrid>
                <a:gridCol w="2510858"/>
                <a:gridCol w="810883"/>
                <a:gridCol w="810883"/>
                <a:gridCol w="810883"/>
                <a:gridCol w="810883"/>
                <a:gridCol w="810883"/>
                <a:gridCol w="810883"/>
              </a:tblGrid>
              <a:tr h="140754">
                <a:tc>
                  <a:txBody>
                    <a:bodyPr/>
                    <a:lstStyle/>
                    <a:p>
                      <a:pPr algn="l" fontAlgn="b"/>
                      <a:r>
                        <a:rPr lang="en-US" sz="1050" b="1" i="0" u="none" strike="noStrike" dirty="0">
                          <a:solidFill>
                            <a:srgbClr val="000000"/>
                          </a:solidFill>
                          <a:effectLst/>
                          <a:latin typeface="Calibri"/>
                        </a:rPr>
                        <a:t>Terminals</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r>
              <a:tr h="129927">
                <a:tc>
                  <a:txBody>
                    <a:bodyPr/>
                    <a:lstStyle/>
                    <a:p>
                      <a:pPr algn="l" fontAlgn="b"/>
                      <a:r>
                        <a:rPr lang="en-US" sz="950" b="1" i="0" u="none" strike="noStrike" dirty="0">
                          <a:solidFill>
                            <a:srgbClr val="FFFFFF"/>
                          </a:solidFill>
                          <a:effectLst/>
                          <a:latin typeface="Calibri"/>
                        </a:rPr>
                        <a:t>Row Labels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571A0"/>
                    </a:solidFill>
                  </a:tcPr>
                </a:tc>
                <a:tc>
                  <a:txBody>
                    <a:bodyPr/>
                    <a:lstStyle/>
                    <a:p>
                      <a:pPr algn="r" fontAlgn="b"/>
                      <a:r>
                        <a:rPr lang="en-US" sz="950" b="1" i="0" u="none" strike="noStrike">
                          <a:solidFill>
                            <a:srgbClr val="FFFFFF"/>
                          </a:solidFill>
                          <a:effectLst/>
                          <a:latin typeface="Calibri"/>
                        </a:rPr>
                        <a:t>1H 2012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571A0"/>
                    </a:solidFill>
                  </a:tcPr>
                </a:tc>
                <a:tc>
                  <a:txBody>
                    <a:bodyPr/>
                    <a:lstStyle/>
                    <a:p>
                      <a:pPr algn="r" fontAlgn="b"/>
                      <a:r>
                        <a:rPr lang="en-US" sz="950" b="1" i="0" u="none" strike="noStrike">
                          <a:solidFill>
                            <a:srgbClr val="FFFFFF"/>
                          </a:solidFill>
                          <a:effectLst/>
                          <a:latin typeface="Calibri"/>
                        </a:rPr>
                        <a:t>2H 2012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571A0"/>
                    </a:solidFill>
                  </a:tcPr>
                </a:tc>
                <a:tc>
                  <a:txBody>
                    <a:bodyPr/>
                    <a:lstStyle/>
                    <a:p>
                      <a:pPr algn="r" fontAlgn="b"/>
                      <a:r>
                        <a:rPr lang="en-US" sz="950" b="1" i="0" u="none" strike="noStrike" dirty="0">
                          <a:solidFill>
                            <a:srgbClr val="FFFFFF"/>
                          </a:solidFill>
                          <a:effectLst/>
                          <a:latin typeface="Calibri"/>
                        </a:rPr>
                        <a:t>1H 2013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571A0"/>
                    </a:solidFill>
                  </a:tcPr>
                </a:tc>
                <a:tc>
                  <a:txBody>
                    <a:bodyPr/>
                    <a:lstStyle/>
                    <a:p>
                      <a:pPr algn="r" fontAlgn="b"/>
                      <a:r>
                        <a:rPr lang="en-US" sz="950" b="1" i="0" u="none" strike="noStrike">
                          <a:solidFill>
                            <a:srgbClr val="FFFFFF"/>
                          </a:solidFill>
                          <a:effectLst/>
                          <a:latin typeface="Calibri"/>
                        </a:rPr>
                        <a:t>2H 2013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571A0"/>
                    </a:solidFill>
                  </a:tcPr>
                </a:tc>
                <a:tc>
                  <a:txBody>
                    <a:bodyPr/>
                    <a:lstStyle/>
                    <a:p>
                      <a:pPr algn="r" fontAlgn="b"/>
                      <a:r>
                        <a:rPr lang="en-US" sz="950" b="1" i="0" u="none" strike="noStrike">
                          <a:solidFill>
                            <a:srgbClr val="FFFFFF"/>
                          </a:solidFill>
                          <a:effectLst/>
                          <a:latin typeface="Calibri"/>
                        </a:rPr>
                        <a:t>1H 2014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0571A0"/>
                    </a:solidFill>
                  </a:tcPr>
                </a:tc>
                <a:tc>
                  <a:txBody>
                    <a:bodyPr/>
                    <a:lstStyle/>
                    <a:p>
                      <a:pPr algn="r" fontAlgn="b"/>
                      <a:r>
                        <a:rPr lang="en-US" sz="950" b="1" i="0" u="none" strike="noStrike" dirty="0">
                          <a:solidFill>
                            <a:srgbClr val="FFFFFF"/>
                          </a:solidFill>
                          <a:effectLst/>
                          <a:latin typeface="Calibri"/>
                        </a:rPr>
                        <a:t>TOTAL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571A0"/>
                    </a:solidFill>
                  </a:tcPr>
                </a:tc>
              </a:tr>
              <a:tr h="129927">
                <a:tc>
                  <a:txBody>
                    <a:bodyPr/>
                    <a:lstStyle/>
                    <a:p>
                      <a:pPr algn="l" fontAlgn="b"/>
                      <a:r>
                        <a:rPr lang="en-US" sz="900" b="0" i="0" u="none" strike="noStrike">
                          <a:solidFill>
                            <a:srgbClr val="000000"/>
                          </a:solidFill>
                          <a:effectLst/>
                          <a:latin typeface="Calibri"/>
                        </a:rPr>
                        <a:t>East Coast/Gulf North America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900" b="0" i="0" u="none" strike="noStrike">
                          <a:solidFill>
                            <a:srgbClr val="000000"/>
                          </a:solidFill>
                          <a:effectLst/>
                          <a:latin typeface="Calibri"/>
                        </a:rPr>
                        <a:t>32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900" b="0" i="0" u="none" strike="noStrike">
                          <a:solidFill>
                            <a:srgbClr val="000000"/>
                          </a:solidFill>
                          <a:effectLst/>
                          <a:latin typeface="Calibri"/>
                        </a:rPr>
                        <a:t>28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900" b="0" i="0" u="none" strike="noStrike">
                          <a:solidFill>
                            <a:srgbClr val="000000"/>
                          </a:solidFill>
                          <a:effectLst/>
                          <a:latin typeface="Calibri"/>
                        </a:rPr>
                        <a:t>36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900" b="0" i="0" u="none" strike="noStrike" dirty="0">
                          <a:solidFill>
                            <a:srgbClr val="000000"/>
                          </a:solidFill>
                          <a:effectLst/>
                          <a:latin typeface="Calibri"/>
                        </a:rPr>
                        <a:t>34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900" b="0" i="0" u="none" strike="noStrike">
                          <a:solidFill>
                            <a:srgbClr val="000000"/>
                          </a:solidFill>
                          <a:effectLst/>
                          <a:latin typeface="Calibri"/>
                        </a:rPr>
                        <a:t>32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39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r>
              <a:tr h="129927">
                <a:tc>
                  <a:txBody>
                    <a:bodyPr/>
                    <a:lstStyle/>
                    <a:p>
                      <a:pPr algn="l" fontAlgn="b"/>
                      <a:r>
                        <a:rPr lang="en-US" sz="900" b="0" i="0" u="none" strike="noStrike">
                          <a:solidFill>
                            <a:srgbClr val="000000"/>
                          </a:solidFill>
                          <a:effectLst/>
                          <a:latin typeface="Calibri"/>
                        </a:rPr>
                        <a:t>Latin America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100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100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125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126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119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133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29927">
                <a:tc>
                  <a:txBody>
                    <a:bodyPr/>
                    <a:lstStyle/>
                    <a:p>
                      <a:pPr algn="l" fontAlgn="b"/>
                      <a:r>
                        <a:rPr lang="en-US" sz="900" b="0" i="0" u="none" strike="noStrike">
                          <a:solidFill>
                            <a:srgbClr val="000000"/>
                          </a:solidFill>
                          <a:effectLst/>
                          <a:latin typeface="Calibri"/>
                        </a:rPr>
                        <a:t>Mediterranean Region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85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77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108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111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103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116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29927">
                <a:tc>
                  <a:txBody>
                    <a:bodyPr/>
                    <a:lstStyle/>
                    <a:p>
                      <a:pPr algn="l" fontAlgn="b"/>
                      <a:r>
                        <a:rPr lang="en-US" sz="900" b="0" i="0" u="none" strike="noStrike">
                          <a:solidFill>
                            <a:srgbClr val="000000"/>
                          </a:solidFill>
                          <a:effectLst/>
                          <a:latin typeface="Calibri"/>
                        </a:rPr>
                        <a:t>Middle East/Africa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58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68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90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92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84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104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29927">
                <a:tc>
                  <a:txBody>
                    <a:bodyPr/>
                    <a:lstStyle/>
                    <a:p>
                      <a:pPr algn="l" fontAlgn="b"/>
                      <a:r>
                        <a:rPr lang="en-US" sz="900" b="0" i="0" u="none" strike="noStrike">
                          <a:solidFill>
                            <a:srgbClr val="000000"/>
                          </a:solidFill>
                          <a:effectLst/>
                          <a:latin typeface="Calibri"/>
                        </a:rPr>
                        <a:t>North Asia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94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87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141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138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140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147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29927">
                <a:tc>
                  <a:txBody>
                    <a:bodyPr/>
                    <a:lstStyle/>
                    <a:p>
                      <a:pPr algn="l" fontAlgn="b"/>
                      <a:r>
                        <a:rPr lang="en-US" sz="900" b="0" i="0" u="none" strike="noStrike">
                          <a:solidFill>
                            <a:srgbClr val="000000"/>
                          </a:solidFill>
                          <a:effectLst/>
                          <a:latin typeface="Calibri"/>
                        </a:rPr>
                        <a:t>North Europe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62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58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97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100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96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104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29927">
                <a:tc>
                  <a:txBody>
                    <a:bodyPr/>
                    <a:lstStyle/>
                    <a:p>
                      <a:pPr algn="l" fontAlgn="b"/>
                      <a:r>
                        <a:rPr lang="en-US" sz="900" b="0" i="0" u="none" strike="noStrike">
                          <a:solidFill>
                            <a:srgbClr val="000000"/>
                          </a:solidFill>
                          <a:effectLst/>
                          <a:latin typeface="Calibri"/>
                        </a:rPr>
                        <a:t>South/South East Asia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99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91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92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99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93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103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29927">
                <a:tc>
                  <a:txBody>
                    <a:bodyPr/>
                    <a:lstStyle/>
                    <a:p>
                      <a:pPr algn="l" fontAlgn="b"/>
                      <a:r>
                        <a:rPr lang="en-US" sz="900" b="0" i="0" u="none" strike="noStrike">
                          <a:solidFill>
                            <a:srgbClr val="000000"/>
                          </a:solidFill>
                          <a:effectLst/>
                          <a:latin typeface="Calibri"/>
                        </a:rPr>
                        <a:t>West Coast North America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27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23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30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31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26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900" b="0" i="0" u="none" strike="noStrike">
                          <a:solidFill>
                            <a:srgbClr val="000000"/>
                          </a:solidFill>
                          <a:effectLst/>
                          <a:latin typeface="Calibri"/>
                        </a:rPr>
                        <a:t>34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29927">
                <a:tc>
                  <a:txBody>
                    <a:bodyPr/>
                    <a:lstStyle/>
                    <a:p>
                      <a:pPr algn="l" fontAlgn="b"/>
                      <a:r>
                        <a:rPr lang="en-US" sz="900" b="1" i="0" u="none" strike="noStrike">
                          <a:solidFill>
                            <a:srgbClr val="000000"/>
                          </a:solidFill>
                          <a:effectLst/>
                          <a:latin typeface="Calibri"/>
                        </a:rPr>
                        <a:t>TOTAL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1" i="0" u="none" strike="noStrike">
                          <a:solidFill>
                            <a:srgbClr val="000000"/>
                          </a:solidFill>
                          <a:effectLst/>
                          <a:latin typeface="Calibri"/>
                        </a:rPr>
                        <a:t>557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1" i="0" u="none" strike="noStrike">
                          <a:solidFill>
                            <a:srgbClr val="000000"/>
                          </a:solidFill>
                          <a:effectLst/>
                          <a:latin typeface="Calibri"/>
                        </a:rPr>
                        <a:t>532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1" i="0" u="none" strike="noStrike">
                          <a:solidFill>
                            <a:srgbClr val="000000"/>
                          </a:solidFill>
                          <a:effectLst/>
                          <a:latin typeface="Calibri"/>
                        </a:rPr>
                        <a:t>719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1" i="0" u="none" strike="noStrike">
                          <a:solidFill>
                            <a:srgbClr val="000000"/>
                          </a:solidFill>
                          <a:effectLst/>
                          <a:latin typeface="Calibri"/>
                        </a:rPr>
                        <a:t>731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1" i="0" u="none" strike="noStrike">
                          <a:solidFill>
                            <a:srgbClr val="000000"/>
                          </a:solidFill>
                          <a:effectLst/>
                          <a:latin typeface="Calibri"/>
                        </a:rPr>
                        <a:t>693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1" i="0" u="none" strike="noStrike" dirty="0">
                          <a:solidFill>
                            <a:srgbClr val="000000"/>
                          </a:solidFill>
                          <a:effectLst/>
                          <a:latin typeface="Calibri"/>
                        </a:rPr>
                        <a:t>780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6555616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837" y="622300"/>
            <a:ext cx="8710613" cy="482600"/>
          </a:xfrm>
        </p:spPr>
        <p:txBody>
          <a:bodyPr/>
          <a:lstStyle/>
          <a:p>
            <a:pPr algn="ctr"/>
            <a:r>
              <a:rPr lang="en-US" sz="2800" dirty="0" smtClean="0"/>
              <a:t>Current trends in productivity</a:t>
            </a:r>
            <a:endParaRPr lang="en-US" sz="2800" dirty="0"/>
          </a:p>
        </p:txBody>
      </p:sp>
      <p:sp>
        <p:nvSpPr>
          <p:cNvPr id="7" name="Content Placeholder 2"/>
          <p:cNvSpPr>
            <a:spLocks noGrp="1"/>
          </p:cNvSpPr>
          <p:nvPr>
            <p:ph idx="1"/>
          </p:nvPr>
        </p:nvSpPr>
        <p:spPr>
          <a:xfrm>
            <a:off x="6960871" y="1251585"/>
            <a:ext cx="1714499" cy="3667125"/>
          </a:xfrm>
        </p:spPr>
        <p:txBody>
          <a:bodyPr anchor="t"/>
          <a:lstStyle/>
          <a:p>
            <a:pPr marL="342900" indent="-342900">
              <a:spcBef>
                <a:spcPts val="300"/>
              </a:spcBef>
              <a:spcAft>
                <a:spcPts val="600"/>
              </a:spcAft>
              <a:buClr>
                <a:srgbClr val="0571A0"/>
              </a:buClr>
              <a:buFont typeface="Arial"/>
              <a:buChar char="•"/>
            </a:pPr>
            <a:r>
              <a:rPr lang="en-US" sz="1400" dirty="0" smtClean="0"/>
              <a:t>Severe drop in productivity for Americas and Europe/ Middle east</a:t>
            </a:r>
          </a:p>
          <a:p>
            <a:pPr marL="342900" indent="-342900">
              <a:spcBef>
                <a:spcPts val="300"/>
              </a:spcBef>
              <a:spcAft>
                <a:spcPts val="600"/>
              </a:spcAft>
              <a:buClr>
                <a:srgbClr val="0571A0"/>
              </a:buClr>
              <a:buFont typeface="Arial"/>
              <a:buChar char="•"/>
            </a:pPr>
            <a:r>
              <a:rPr lang="en-US" sz="1400" dirty="0" smtClean="0"/>
              <a:t>Asia Pacific increases productivity through every vessel size</a:t>
            </a:r>
          </a:p>
          <a:p>
            <a:pPr marL="342900" indent="-342900">
              <a:spcBef>
                <a:spcPts val="300"/>
              </a:spcBef>
              <a:spcAft>
                <a:spcPts val="600"/>
              </a:spcAft>
              <a:buClr>
                <a:srgbClr val="0571A0"/>
              </a:buClr>
              <a:buFont typeface="Arial"/>
              <a:buChar char="•"/>
            </a:pPr>
            <a:r>
              <a:rPr lang="en-US" sz="1400" dirty="0" smtClean="0"/>
              <a:t>Globally, productivity has dropped for each vessel size with the exception of 10,000 and over. </a:t>
            </a:r>
          </a:p>
          <a:p>
            <a:pPr marL="342900" indent="-342900">
              <a:spcBef>
                <a:spcPts val="300"/>
              </a:spcBef>
              <a:spcAft>
                <a:spcPts val="600"/>
              </a:spcAft>
              <a:buClr>
                <a:srgbClr val="0571A0"/>
              </a:buClr>
              <a:buFont typeface="Arial"/>
              <a:buChar char="•"/>
            </a:pPr>
            <a:endParaRPr lang="en-US" sz="1400" dirty="0"/>
          </a:p>
        </p:txBody>
      </p:sp>
      <p:graphicFrame>
        <p:nvGraphicFramePr>
          <p:cNvPr id="3" name="Table 2"/>
          <p:cNvGraphicFramePr>
            <a:graphicFrameLocks noGrp="1"/>
          </p:cNvGraphicFramePr>
          <p:nvPr>
            <p:extLst>
              <p:ext uri="{D42A27DB-BD31-4B8C-83A1-F6EECF244321}">
                <p14:modId xmlns:p14="http://schemas.microsoft.com/office/powerpoint/2010/main" val="427775836"/>
              </p:ext>
            </p:extLst>
          </p:nvPr>
        </p:nvGraphicFramePr>
        <p:xfrm>
          <a:off x="1623060" y="1127320"/>
          <a:ext cx="4962113" cy="3321880"/>
        </p:xfrm>
        <a:graphic>
          <a:graphicData uri="http://schemas.openxmlformats.org/drawingml/2006/table">
            <a:tbl>
              <a:tblPr/>
              <a:tblGrid>
                <a:gridCol w="1441355"/>
                <a:gridCol w="1760379"/>
                <a:gridCol w="1760379"/>
              </a:tblGrid>
              <a:tr h="129208">
                <a:tc>
                  <a:txBody>
                    <a:bodyPr/>
                    <a:lstStyle/>
                    <a:p>
                      <a:pPr rtl="0" fontAlgn="b"/>
                      <a:r>
                        <a:rPr lang="en-US" sz="1200" b="1" dirty="0">
                          <a:solidFill>
                            <a:schemeClr val="bg1"/>
                          </a:solidFill>
                          <a:effectLst/>
                        </a:rPr>
                        <a:t>Vessel Size per Region</a:t>
                      </a:r>
                    </a:p>
                  </a:txBody>
                  <a:tcPr marL="7985" marR="7985" marT="5323" marB="5323"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0571A0"/>
                    </a:solidFill>
                  </a:tcPr>
                </a:tc>
                <a:tc>
                  <a:txBody>
                    <a:bodyPr/>
                    <a:lstStyle/>
                    <a:p>
                      <a:pPr rtl="0" fontAlgn="b"/>
                      <a:r>
                        <a:rPr lang="en-US" sz="1200" b="1" dirty="0">
                          <a:solidFill>
                            <a:schemeClr val="bg1"/>
                          </a:solidFill>
                          <a:effectLst/>
                        </a:rPr>
                        <a:t>1H 2013 Berth Productivity</a:t>
                      </a:r>
                    </a:p>
                  </a:txBody>
                  <a:tcPr marL="7985" marR="7985" marT="5323" marB="5323"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0571A0"/>
                    </a:solidFill>
                  </a:tcPr>
                </a:tc>
                <a:tc>
                  <a:txBody>
                    <a:bodyPr/>
                    <a:lstStyle/>
                    <a:p>
                      <a:pPr rtl="0" fontAlgn="b"/>
                      <a:r>
                        <a:rPr lang="en-US" sz="1200" b="1" dirty="0">
                          <a:solidFill>
                            <a:schemeClr val="bg1"/>
                          </a:solidFill>
                          <a:effectLst/>
                        </a:rPr>
                        <a:t>1H 2014 Berth Productivity</a:t>
                      </a:r>
                    </a:p>
                  </a:txBody>
                  <a:tcPr marL="7985" marR="7985" marT="5323" marB="5323"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0571A0"/>
                    </a:solidFill>
                  </a:tcPr>
                </a:tc>
              </a:tr>
              <a:tr h="68004">
                <a:tc>
                  <a:txBody>
                    <a:bodyPr/>
                    <a:lstStyle/>
                    <a:p>
                      <a:pPr algn="l" rtl="0" fontAlgn="b"/>
                      <a:r>
                        <a:rPr lang="en-US" sz="1200" b="1" dirty="0">
                          <a:effectLst/>
                        </a:rPr>
                        <a:t>Americas</a:t>
                      </a:r>
                    </a:p>
                  </a:txBody>
                  <a:tcPr marL="7985" marR="7985" marT="5323" marB="5323"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200" b="1" dirty="0">
                          <a:effectLst/>
                        </a:rPr>
                        <a:t>78</a:t>
                      </a:r>
                    </a:p>
                  </a:txBody>
                  <a:tcPr marL="7985" marR="7985" marT="5323" marB="5323"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200" b="1" dirty="0">
                          <a:effectLst/>
                        </a:rPr>
                        <a:t>62</a:t>
                      </a:r>
                    </a:p>
                  </a:txBody>
                  <a:tcPr marL="7985" marR="7985" marT="5323" marB="5323"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r>
              <a:tr h="129208">
                <a:tc>
                  <a:txBody>
                    <a:bodyPr/>
                    <a:lstStyle/>
                    <a:p>
                      <a:pPr algn="l" rtl="0" fontAlgn="b"/>
                      <a:r>
                        <a:rPr lang="en-US" sz="1000" dirty="0">
                          <a:effectLst/>
                        </a:rPr>
                        <a:t>2,500 or Less</a:t>
                      </a:r>
                    </a:p>
                  </a:txBody>
                  <a:tcPr marL="7985" marR="7985" marT="5323" marB="5323"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000">
                          <a:effectLst/>
                        </a:rPr>
                        <a:t>45</a:t>
                      </a:r>
                    </a:p>
                  </a:txBody>
                  <a:tcPr marL="7985" marR="7985" marT="5323" marB="5323"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000" dirty="0">
                          <a:effectLst/>
                        </a:rPr>
                        <a:t>37</a:t>
                      </a:r>
                    </a:p>
                  </a:txBody>
                  <a:tcPr marL="7985" marR="7985" marT="5323" marB="5323"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r>
              <a:tr h="129208">
                <a:tc>
                  <a:txBody>
                    <a:bodyPr/>
                    <a:lstStyle/>
                    <a:p>
                      <a:pPr algn="l" rtl="0" fontAlgn="b"/>
                      <a:r>
                        <a:rPr lang="en-US" sz="1000" dirty="0">
                          <a:effectLst/>
                        </a:rPr>
                        <a:t>2,501 to 5,000</a:t>
                      </a:r>
                    </a:p>
                  </a:txBody>
                  <a:tcPr marL="7985" marR="7985" marT="5323" marB="5323"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000">
                          <a:effectLst/>
                        </a:rPr>
                        <a:t>66</a:t>
                      </a:r>
                    </a:p>
                  </a:txBody>
                  <a:tcPr marL="7985" marR="7985" marT="5323" marB="5323"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000">
                          <a:effectLst/>
                        </a:rPr>
                        <a:t>52</a:t>
                      </a:r>
                    </a:p>
                  </a:txBody>
                  <a:tcPr marL="7985" marR="7985" marT="5323" marB="5323"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r>
              <a:tr h="129208">
                <a:tc>
                  <a:txBody>
                    <a:bodyPr/>
                    <a:lstStyle/>
                    <a:p>
                      <a:pPr algn="l" rtl="0" fontAlgn="b"/>
                      <a:r>
                        <a:rPr lang="en-US" sz="1000" dirty="0">
                          <a:effectLst/>
                        </a:rPr>
                        <a:t>5,001 to 7,500</a:t>
                      </a:r>
                    </a:p>
                  </a:txBody>
                  <a:tcPr marL="7985" marR="7985" marT="5323" marB="5323"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000">
                          <a:effectLst/>
                        </a:rPr>
                        <a:t>83</a:t>
                      </a:r>
                    </a:p>
                  </a:txBody>
                  <a:tcPr marL="7985" marR="7985" marT="5323" marB="5323"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000">
                          <a:effectLst/>
                        </a:rPr>
                        <a:t>66</a:t>
                      </a:r>
                    </a:p>
                  </a:txBody>
                  <a:tcPr marL="7985" marR="7985" marT="5323" marB="5323"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r>
              <a:tr h="129208">
                <a:tc>
                  <a:txBody>
                    <a:bodyPr/>
                    <a:lstStyle/>
                    <a:p>
                      <a:pPr algn="l" rtl="0" fontAlgn="b"/>
                      <a:r>
                        <a:rPr lang="en-US" sz="1000" dirty="0">
                          <a:effectLst/>
                        </a:rPr>
                        <a:t>7,501 to 10,000</a:t>
                      </a:r>
                    </a:p>
                  </a:txBody>
                  <a:tcPr marL="7985" marR="7985" marT="5323" marB="5323"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000">
                          <a:effectLst/>
                        </a:rPr>
                        <a:t>101</a:t>
                      </a:r>
                    </a:p>
                  </a:txBody>
                  <a:tcPr marL="7985" marR="7985" marT="5323" marB="5323"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000">
                          <a:effectLst/>
                        </a:rPr>
                        <a:t>82</a:t>
                      </a:r>
                    </a:p>
                  </a:txBody>
                  <a:tcPr marL="7985" marR="7985" marT="5323" marB="5323"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r>
              <a:tr h="129208">
                <a:tc>
                  <a:txBody>
                    <a:bodyPr/>
                    <a:lstStyle/>
                    <a:p>
                      <a:pPr algn="l" rtl="0" fontAlgn="b"/>
                      <a:r>
                        <a:rPr lang="en-US" sz="1000" dirty="0">
                          <a:effectLst/>
                        </a:rPr>
                        <a:t>10,000 &amp; Over</a:t>
                      </a:r>
                    </a:p>
                  </a:txBody>
                  <a:tcPr marL="7985" marR="7985" marT="5323" marB="5323"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000" dirty="0">
                          <a:effectLst/>
                        </a:rPr>
                        <a:t>116</a:t>
                      </a:r>
                    </a:p>
                  </a:txBody>
                  <a:tcPr marL="7985" marR="7985" marT="5323" marB="5323"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000">
                          <a:effectLst/>
                        </a:rPr>
                        <a:t>104</a:t>
                      </a:r>
                    </a:p>
                  </a:txBody>
                  <a:tcPr marL="7985" marR="7985" marT="5323" marB="5323"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r>
              <a:tr h="68004">
                <a:tc>
                  <a:txBody>
                    <a:bodyPr/>
                    <a:lstStyle/>
                    <a:p>
                      <a:pPr algn="l" rtl="0" fontAlgn="b"/>
                      <a:r>
                        <a:rPr lang="en-US" sz="1200" b="1" dirty="0">
                          <a:effectLst/>
                        </a:rPr>
                        <a:t>Asia/Pacific</a:t>
                      </a:r>
                    </a:p>
                  </a:txBody>
                  <a:tcPr marL="7985" marR="7985" marT="5323" marB="5323"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200" b="1" dirty="0">
                          <a:effectLst/>
                        </a:rPr>
                        <a:t>78</a:t>
                      </a:r>
                    </a:p>
                  </a:txBody>
                  <a:tcPr marL="7985" marR="7985" marT="5323" marB="5323"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200" b="1" dirty="0">
                          <a:effectLst/>
                        </a:rPr>
                        <a:t>88</a:t>
                      </a:r>
                    </a:p>
                  </a:txBody>
                  <a:tcPr marL="7985" marR="7985" marT="5323" marB="5323"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r>
              <a:tr h="129208">
                <a:tc>
                  <a:txBody>
                    <a:bodyPr/>
                    <a:lstStyle/>
                    <a:p>
                      <a:pPr algn="l" rtl="0" fontAlgn="b"/>
                      <a:r>
                        <a:rPr lang="en-US" sz="1000">
                          <a:effectLst/>
                        </a:rPr>
                        <a:t>2,500 or Less</a:t>
                      </a:r>
                    </a:p>
                  </a:txBody>
                  <a:tcPr marL="7985" marR="7985" marT="5323" marB="5323"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000" dirty="0">
                          <a:effectLst/>
                        </a:rPr>
                        <a:t>45</a:t>
                      </a:r>
                    </a:p>
                  </a:txBody>
                  <a:tcPr marL="7985" marR="7985" marT="5323" marB="5323"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000">
                          <a:effectLst/>
                        </a:rPr>
                        <a:t>49</a:t>
                      </a:r>
                    </a:p>
                  </a:txBody>
                  <a:tcPr marL="7985" marR="7985" marT="5323" marB="5323"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r>
              <a:tr h="129208">
                <a:tc>
                  <a:txBody>
                    <a:bodyPr/>
                    <a:lstStyle/>
                    <a:p>
                      <a:pPr algn="l" rtl="0" fontAlgn="b"/>
                      <a:r>
                        <a:rPr lang="en-US" sz="1000">
                          <a:effectLst/>
                        </a:rPr>
                        <a:t>2,501 to 5,000</a:t>
                      </a:r>
                    </a:p>
                  </a:txBody>
                  <a:tcPr marL="7985" marR="7985" marT="5323" marB="5323"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000" dirty="0">
                          <a:effectLst/>
                        </a:rPr>
                        <a:t>66</a:t>
                      </a:r>
                    </a:p>
                  </a:txBody>
                  <a:tcPr marL="7985" marR="7985" marT="5323" marB="5323"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000">
                          <a:effectLst/>
                        </a:rPr>
                        <a:t>71</a:t>
                      </a:r>
                    </a:p>
                  </a:txBody>
                  <a:tcPr marL="7985" marR="7985" marT="5323" marB="5323"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r>
              <a:tr h="129208">
                <a:tc>
                  <a:txBody>
                    <a:bodyPr/>
                    <a:lstStyle/>
                    <a:p>
                      <a:pPr algn="l" rtl="0" fontAlgn="b"/>
                      <a:r>
                        <a:rPr lang="en-US" sz="1000">
                          <a:effectLst/>
                        </a:rPr>
                        <a:t>5,001 to 7,500</a:t>
                      </a:r>
                    </a:p>
                  </a:txBody>
                  <a:tcPr marL="7985" marR="7985" marT="5323" marB="5323"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000" dirty="0">
                          <a:effectLst/>
                        </a:rPr>
                        <a:t>85</a:t>
                      </a:r>
                    </a:p>
                  </a:txBody>
                  <a:tcPr marL="7985" marR="7985" marT="5323" marB="5323"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000">
                          <a:effectLst/>
                        </a:rPr>
                        <a:t>87</a:t>
                      </a:r>
                    </a:p>
                  </a:txBody>
                  <a:tcPr marL="7985" marR="7985" marT="5323" marB="5323"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r>
              <a:tr h="129208">
                <a:tc>
                  <a:txBody>
                    <a:bodyPr/>
                    <a:lstStyle/>
                    <a:p>
                      <a:pPr algn="l" rtl="0" fontAlgn="b"/>
                      <a:r>
                        <a:rPr lang="en-US" sz="1000">
                          <a:effectLst/>
                        </a:rPr>
                        <a:t>7,501 to 10,000</a:t>
                      </a:r>
                    </a:p>
                  </a:txBody>
                  <a:tcPr marL="7985" marR="7985" marT="5323" marB="5323"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000" dirty="0">
                          <a:effectLst/>
                        </a:rPr>
                        <a:t>102</a:t>
                      </a:r>
                    </a:p>
                  </a:txBody>
                  <a:tcPr marL="7985" marR="7985" marT="5323" marB="5323"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000">
                          <a:effectLst/>
                        </a:rPr>
                        <a:t>109</a:t>
                      </a:r>
                    </a:p>
                  </a:txBody>
                  <a:tcPr marL="7985" marR="7985" marT="5323" marB="5323"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r>
              <a:tr h="129208">
                <a:tc>
                  <a:txBody>
                    <a:bodyPr/>
                    <a:lstStyle/>
                    <a:p>
                      <a:pPr algn="l" rtl="0" fontAlgn="b"/>
                      <a:r>
                        <a:rPr lang="en-US" sz="1000">
                          <a:effectLst/>
                        </a:rPr>
                        <a:t>10,000 &amp; Over</a:t>
                      </a:r>
                    </a:p>
                  </a:txBody>
                  <a:tcPr marL="7985" marR="7985" marT="5323" marB="5323"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000" dirty="0">
                          <a:effectLst/>
                        </a:rPr>
                        <a:t>113</a:t>
                      </a:r>
                    </a:p>
                  </a:txBody>
                  <a:tcPr marL="7985" marR="7985" marT="5323" marB="5323"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000">
                          <a:effectLst/>
                        </a:rPr>
                        <a:t>121</a:t>
                      </a:r>
                    </a:p>
                  </a:txBody>
                  <a:tcPr marL="7985" marR="7985" marT="5323" marB="5323"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r>
              <a:tr h="68004">
                <a:tc>
                  <a:txBody>
                    <a:bodyPr/>
                    <a:lstStyle/>
                    <a:p>
                      <a:pPr algn="l" rtl="0" fontAlgn="b"/>
                      <a:r>
                        <a:rPr lang="en-US" sz="1200" b="1" dirty="0">
                          <a:effectLst/>
                        </a:rPr>
                        <a:t>EMEA</a:t>
                      </a:r>
                    </a:p>
                  </a:txBody>
                  <a:tcPr marL="7985" marR="7985" marT="5323" marB="5323"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200" b="1" dirty="0">
                          <a:effectLst/>
                        </a:rPr>
                        <a:t>78</a:t>
                      </a:r>
                    </a:p>
                  </a:txBody>
                  <a:tcPr marL="7985" marR="7985" marT="5323" marB="5323"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200" b="1" dirty="0">
                          <a:effectLst/>
                        </a:rPr>
                        <a:t>71</a:t>
                      </a:r>
                    </a:p>
                  </a:txBody>
                  <a:tcPr marL="7985" marR="7985" marT="5323" marB="5323"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r>
              <a:tr h="129208">
                <a:tc>
                  <a:txBody>
                    <a:bodyPr/>
                    <a:lstStyle/>
                    <a:p>
                      <a:pPr algn="l" rtl="0" fontAlgn="b"/>
                      <a:r>
                        <a:rPr lang="en-US" sz="1000">
                          <a:effectLst/>
                        </a:rPr>
                        <a:t>2,500 or Less</a:t>
                      </a:r>
                    </a:p>
                  </a:txBody>
                  <a:tcPr marL="7985" marR="7985" marT="5323" marB="5323"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000">
                          <a:effectLst/>
                        </a:rPr>
                        <a:t>45</a:t>
                      </a:r>
                    </a:p>
                  </a:txBody>
                  <a:tcPr marL="7985" marR="7985" marT="5323" marB="5323"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000" dirty="0">
                          <a:effectLst/>
                        </a:rPr>
                        <a:t>38</a:t>
                      </a:r>
                    </a:p>
                  </a:txBody>
                  <a:tcPr marL="7985" marR="7985" marT="5323" marB="5323"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r>
              <a:tr h="129208">
                <a:tc>
                  <a:txBody>
                    <a:bodyPr/>
                    <a:lstStyle/>
                    <a:p>
                      <a:pPr algn="l" rtl="0" fontAlgn="b"/>
                      <a:r>
                        <a:rPr lang="en-US" sz="1000">
                          <a:effectLst/>
                        </a:rPr>
                        <a:t>2,501 to 5,000</a:t>
                      </a:r>
                    </a:p>
                  </a:txBody>
                  <a:tcPr marL="7985" marR="7985" marT="5323" marB="5323"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000">
                          <a:effectLst/>
                        </a:rPr>
                        <a:t>65</a:t>
                      </a:r>
                    </a:p>
                  </a:txBody>
                  <a:tcPr marL="7985" marR="7985" marT="5323" marB="5323"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000" dirty="0">
                          <a:effectLst/>
                        </a:rPr>
                        <a:t>55</a:t>
                      </a:r>
                    </a:p>
                  </a:txBody>
                  <a:tcPr marL="7985" marR="7985" marT="5323" marB="5323"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r>
              <a:tr h="129208">
                <a:tc>
                  <a:txBody>
                    <a:bodyPr/>
                    <a:lstStyle/>
                    <a:p>
                      <a:pPr algn="l" rtl="0" fontAlgn="b"/>
                      <a:r>
                        <a:rPr lang="en-US" sz="1000">
                          <a:effectLst/>
                        </a:rPr>
                        <a:t>5,001 to 7,500</a:t>
                      </a:r>
                    </a:p>
                  </a:txBody>
                  <a:tcPr marL="7985" marR="7985" marT="5323" marB="5323"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000">
                          <a:effectLst/>
                        </a:rPr>
                        <a:t>85</a:t>
                      </a:r>
                    </a:p>
                  </a:txBody>
                  <a:tcPr marL="7985" marR="7985" marT="5323" marB="5323"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000" dirty="0">
                          <a:effectLst/>
                        </a:rPr>
                        <a:t>81</a:t>
                      </a:r>
                    </a:p>
                  </a:txBody>
                  <a:tcPr marL="7985" marR="7985" marT="5323" marB="5323"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r>
              <a:tr h="129208">
                <a:tc>
                  <a:txBody>
                    <a:bodyPr/>
                    <a:lstStyle/>
                    <a:p>
                      <a:pPr algn="l" rtl="0" fontAlgn="b"/>
                      <a:r>
                        <a:rPr lang="en-US" sz="1000">
                          <a:effectLst/>
                        </a:rPr>
                        <a:t>7,501 to 10,000</a:t>
                      </a:r>
                    </a:p>
                  </a:txBody>
                  <a:tcPr marL="7985" marR="7985" marT="5323" marB="5323"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000">
                          <a:effectLst/>
                        </a:rPr>
                        <a:t>101</a:t>
                      </a:r>
                    </a:p>
                  </a:txBody>
                  <a:tcPr marL="7985" marR="7985" marT="5323" marB="5323"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000" dirty="0">
                          <a:effectLst/>
                        </a:rPr>
                        <a:t>92</a:t>
                      </a:r>
                    </a:p>
                  </a:txBody>
                  <a:tcPr marL="7985" marR="7985" marT="5323" marB="5323"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r>
              <a:tr h="129208">
                <a:tc>
                  <a:txBody>
                    <a:bodyPr/>
                    <a:lstStyle/>
                    <a:p>
                      <a:pPr algn="l" rtl="0" fontAlgn="b"/>
                      <a:r>
                        <a:rPr lang="en-US" sz="1000">
                          <a:effectLst/>
                        </a:rPr>
                        <a:t>10,000 &amp; Over</a:t>
                      </a:r>
                    </a:p>
                  </a:txBody>
                  <a:tcPr marL="7985" marR="7985" marT="5323" marB="5323"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000">
                          <a:effectLst/>
                        </a:rPr>
                        <a:t>115</a:t>
                      </a:r>
                    </a:p>
                  </a:txBody>
                  <a:tcPr marL="7985" marR="7985" marT="5323" marB="5323"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000" dirty="0">
                          <a:effectLst/>
                        </a:rPr>
                        <a:t>107</a:t>
                      </a:r>
                    </a:p>
                  </a:txBody>
                  <a:tcPr marL="7985" marR="7985" marT="5323" marB="5323"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r>
              <a:tr h="68004">
                <a:tc>
                  <a:txBody>
                    <a:bodyPr/>
                    <a:lstStyle/>
                    <a:p>
                      <a:pPr rtl="0" fontAlgn="b"/>
                      <a:endParaRPr lang="en-US" sz="600">
                        <a:effectLst/>
                      </a:endParaRPr>
                    </a:p>
                  </a:txBody>
                  <a:tcPr marL="7985" marR="7985" marT="5323" marB="5323"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a:endParaRPr lang="en-US" sz="600">
                        <a:effectLst/>
                      </a:endParaRPr>
                    </a:p>
                  </a:txBody>
                  <a:tcPr marL="0" marR="0" marT="0" marB="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a:endParaRPr lang="en-US" sz="600" dirty="0">
                        <a:effectLst/>
                      </a:endParaRPr>
                    </a:p>
                  </a:txBody>
                  <a:tcPr marL="0" marR="0" marT="0" marB="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765047172"/>
              </p:ext>
            </p:extLst>
          </p:nvPr>
        </p:nvGraphicFramePr>
        <p:xfrm>
          <a:off x="1801177" y="4629150"/>
          <a:ext cx="4712336" cy="1127760"/>
        </p:xfrm>
        <a:graphic>
          <a:graphicData uri="http://schemas.openxmlformats.org/drawingml/2006/table">
            <a:tbl>
              <a:tblPr/>
              <a:tblGrid>
                <a:gridCol w="953770"/>
                <a:gridCol w="1879283"/>
                <a:gridCol w="1879283"/>
              </a:tblGrid>
              <a:tr h="167481">
                <a:tc>
                  <a:txBody>
                    <a:bodyPr/>
                    <a:lstStyle/>
                    <a:p>
                      <a:pPr rtl="0" fontAlgn="b"/>
                      <a:r>
                        <a:rPr lang="en-US" sz="1200" b="1" dirty="0" smtClean="0">
                          <a:solidFill>
                            <a:schemeClr val="bg1"/>
                          </a:solidFill>
                          <a:effectLst/>
                          <a:latin typeface="+mn-lt"/>
                        </a:rPr>
                        <a:t>Vessel Size</a:t>
                      </a:r>
                      <a:endParaRPr lang="en-US" sz="1200" b="1" dirty="0">
                        <a:solidFill>
                          <a:schemeClr val="bg1"/>
                        </a:solidFill>
                        <a:effectLst/>
                        <a:latin typeface="+mn-lt"/>
                      </a:endParaRPr>
                    </a:p>
                  </a:txBody>
                  <a:tcPr marL="22860" marR="22860" marT="15240" marB="15240" anchor="b">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0571A0"/>
                    </a:solidFill>
                  </a:tcPr>
                </a:tc>
                <a:tc>
                  <a:txBody>
                    <a:bodyPr/>
                    <a:lstStyle/>
                    <a:p>
                      <a:pPr rtl="0" fontAlgn="b"/>
                      <a:r>
                        <a:rPr lang="en-US" sz="1200" b="1" dirty="0">
                          <a:solidFill>
                            <a:schemeClr val="bg1"/>
                          </a:solidFill>
                          <a:effectLst/>
                          <a:latin typeface="+mn-lt"/>
                        </a:rPr>
                        <a:t>1H 2013 Berth productivity</a:t>
                      </a:r>
                    </a:p>
                  </a:txBody>
                  <a:tcPr marL="22860" marR="22860" marT="15240" marB="15240" anchor="b">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0571A0"/>
                    </a:solidFill>
                  </a:tcPr>
                </a:tc>
                <a:tc>
                  <a:txBody>
                    <a:bodyPr/>
                    <a:lstStyle/>
                    <a:p>
                      <a:pPr rtl="0" fontAlgn="b"/>
                      <a:r>
                        <a:rPr lang="en-US" sz="1200" b="1" dirty="0">
                          <a:solidFill>
                            <a:schemeClr val="bg1"/>
                          </a:solidFill>
                          <a:effectLst/>
                          <a:latin typeface="+mn-lt"/>
                        </a:rPr>
                        <a:t>1H 2014 Berth productivity</a:t>
                      </a:r>
                    </a:p>
                  </a:txBody>
                  <a:tcPr marL="22860" marR="22860" marT="15240" marB="15240" anchor="b">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0571A0"/>
                    </a:solidFill>
                  </a:tcPr>
                </a:tc>
              </a:tr>
              <a:tr h="160020">
                <a:tc>
                  <a:txBody>
                    <a:bodyPr/>
                    <a:lstStyle/>
                    <a:p>
                      <a:pPr rtl="0" fontAlgn="b"/>
                      <a:r>
                        <a:rPr lang="en-US" sz="1000" dirty="0">
                          <a:effectLst/>
                          <a:latin typeface="arial"/>
                        </a:rPr>
                        <a:t>2,500 or Less</a:t>
                      </a:r>
                    </a:p>
                  </a:txBody>
                  <a:tcPr marL="22860" marR="22860" marT="15240" marB="15240" anchor="b">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US" sz="1000" dirty="0">
                          <a:effectLst/>
                          <a:latin typeface="arial"/>
                        </a:rPr>
                        <a:t>45</a:t>
                      </a:r>
                    </a:p>
                  </a:txBody>
                  <a:tcPr marL="22860" marR="22860" marT="15240" marB="15240" anchor="b">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US" sz="1000">
                          <a:effectLst/>
                          <a:latin typeface="arial"/>
                        </a:rPr>
                        <a:t>43</a:t>
                      </a:r>
                    </a:p>
                  </a:txBody>
                  <a:tcPr marL="22860" marR="22860" marT="15240" marB="15240" anchor="b">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r>
              <a:tr h="160020">
                <a:tc>
                  <a:txBody>
                    <a:bodyPr/>
                    <a:lstStyle/>
                    <a:p>
                      <a:pPr rtl="0" fontAlgn="b"/>
                      <a:r>
                        <a:rPr lang="en-US" sz="1000">
                          <a:effectLst/>
                          <a:latin typeface="arial"/>
                        </a:rPr>
                        <a:t>2,501 to 5,000</a:t>
                      </a:r>
                    </a:p>
                  </a:txBody>
                  <a:tcPr marL="22860" marR="22860" marT="15240" marB="15240" anchor="b">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US" sz="1000" dirty="0">
                          <a:effectLst/>
                          <a:latin typeface="arial"/>
                        </a:rPr>
                        <a:t>65</a:t>
                      </a:r>
                    </a:p>
                  </a:txBody>
                  <a:tcPr marL="22860" marR="22860" marT="15240" marB="15240" anchor="b">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US" sz="1000" dirty="0">
                          <a:effectLst/>
                          <a:latin typeface="arial"/>
                        </a:rPr>
                        <a:t>62</a:t>
                      </a:r>
                    </a:p>
                  </a:txBody>
                  <a:tcPr marL="22860" marR="22860" marT="15240" marB="15240" anchor="b">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r>
              <a:tr h="160020">
                <a:tc>
                  <a:txBody>
                    <a:bodyPr/>
                    <a:lstStyle/>
                    <a:p>
                      <a:pPr rtl="0" fontAlgn="b"/>
                      <a:r>
                        <a:rPr lang="en-US" sz="1000">
                          <a:effectLst/>
                          <a:latin typeface="arial"/>
                        </a:rPr>
                        <a:t>5,001 to 7,500</a:t>
                      </a:r>
                    </a:p>
                  </a:txBody>
                  <a:tcPr marL="22860" marR="22860" marT="15240" marB="15240" anchor="b">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US" sz="1000" dirty="0">
                          <a:effectLst/>
                          <a:latin typeface="arial"/>
                        </a:rPr>
                        <a:t>84</a:t>
                      </a:r>
                    </a:p>
                  </a:txBody>
                  <a:tcPr marL="22860" marR="22860" marT="15240" marB="15240" anchor="b">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US" sz="1000" dirty="0">
                          <a:effectLst/>
                          <a:latin typeface="arial"/>
                        </a:rPr>
                        <a:t>80</a:t>
                      </a:r>
                    </a:p>
                  </a:txBody>
                  <a:tcPr marL="22860" marR="22860" marT="15240" marB="15240" anchor="b">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r>
              <a:tr h="160020">
                <a:tc>
                  <a:txBody>
                    <a:bodyPr/>
                    <a:lstStyle/>
                    <a:p>
                      <a:pPr rtl="0" fontAlgn="b"/>
                      <a:r>
                        <a:rPr lang="en-US" sz="1000">
                          <a:effectLst/>
                          <a:latin typeface="arial"/>
                        </a:rPr>
                        <a:t>7,501 to 10,000</a:t>
                      </a:r>
                    </a:p>
                  </a:txBody>
                  <a:tcPr marL="22860" marR="22860" marT="15240" marB="15240" anchor="b">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US" sz="1000" dirty="0">
                          <a:effectLst/>
                          <a:latin typeface="arial"/>
                        </a:rPr>
                        <a:t>102</a:t>
                      </a:r>
                    </a:p>
                  </a:txBody>
                  <a:tcPr marL="22860" marR="22860" marT="15240" marB="15240" anchor="b">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US" sz="1000" dirty="0">
                          <a:effectLst/>
                          <a:latin typeface="arial"/>
                        </a:rPr>
                        <a:t>99</a:t>
                      </a:r>
                    </a:p>
                  </a:txBody>
                  <a:tcPr marL="22860" marR="22860" marT="15240" marB="15240" anchor="b">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r>
              <a:tr h="160020">
                <a:tc>
                  <a:txBody>
                    <a:bodyPr/>
                    <a:lstStyle/>
                    <a:p>
                      <a:pPr rtl="0" fontAlgn="b"/>
                      <a:r>
                        <a:rPr lang="en-US" sz="1000">
                          <a:effectLst/>
                          <a:latin typeface="arial"/>
                        </a:rPr>
                        <a:t>10,000 &amp; Over</a:t>
                      </a:r>
                    </a:p>
                  </a:txBody>
                  <a:tcPr marL="22860" marR="22860" marT="15240" marB="15240" anchor="b">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US" sz="1000">
                          <a:effectLst/>
                          <a:latin typeface="arial"/>
                        </a:rPr>
                        <a:t>114</a:t>
                      </a:r>
                    </a:p>
                  </a:txBody>
                  <a:tcPr marL="22860" marR="22860" marT="15240" marB="15240" anchor="b">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US" sz="1000" dirty="0">
                          <a:effectLst/>
                          <a:latin typeface="arial"/>
                        </a:rPr>
                        <a:t>115</a:t>
                      </a:r>
                    </a:p>
                  </a:txBody>
                  <a:tcPr marL="22860" marR="22860" marT="15240" marB="15240" anchor="b">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5939018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34502"/>
            <a:ext cx="9144000" cy="482600"/>
          </a:xfrm>
        </p:spPr>
        <p:txBody>
          <a:bodyPr/>
          <a:lstStyle/>
          <a:p>
            <a:pPr algn="ctr"/>
            <a:r>
              <a:rPr lang="en-US" sz="2800" dirty="0" smtClean="0"/>
              <a:t>mega-ship delays are growing</a:t>
            </a:r>
            <a:endParaRPr lang="en-US" sz="2800" dirty="0"/>
          </a:p>
        </p:txBody>
      </p:sp>
      <p:graphicFrame>
        <p:nvGraphicFramePr>
          <p:cNvPr id="8" name="Chart 7"/>
          <p:cNvGraphicFramePr>
            <a:graphicFrameLocks/>
          </p:cNvGraphicFramePr>
          <p:nvPr>
            <p:extLst>
              <p:ext uri="{D42A27DB-BD31-4B8C-83A1-F6EECF244321}">
                <p14:modId xmlns:p14="http://schemas.microsoft.com/office/powerpoint/2010/main" val="199528112"/>
              </p:ext>
            </p:extLst>
          </p:nvPr>
        </p:nvGraphicFramePr>
        <p:xfrm>
          <a:off x="-1" y="1309687"/>
          <a:ext cx="8639175" cy="45577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553878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3875" y="622300"/>
            <a:ext cx="8277225" cy="482600"/>
          </a:xfrm>
        </p:spPr>
        <p:txBody>
          <a:bodyPr/>
          <a:lstStyle/>
          <a:p>
            <a:r>
              <a:rPr lang="en-US" sz="2800" dirty="0" smtClean="0"/>
              <a:t>Container ship sizes continue to grow</a:t>
            </a:r>
            <a:endParaRPr lang="en-US" sz="2800" dirty="0"/>
          </a:p>
        </p:txBody>
      </p:sp>
      <p:sp>
        <p:nvSpPr>
          <p:cNvPr id="11" name="Content Placeholder 2"/>
          <p:cNvSpPr>
            <a:spLocks noGrp="1"/>
          </p:cNvSpPr>
          <p:nvPr>
            <p:ph idx="1"/>
          </p:nvPr>
        </p:nvSpPr>
        <p:spPr>
          <a:xfrm>
            <a:off x="6800850" y="1838222"/>
            <a:ext cx="2000250" cy="3076678"/>
          </a:xfrm>
        </p:spPr>
        <p:txBody>
          <a:bodyPr anchor="t"/>
          <a:lstStyle/>
          <a:p>
            <a:pPr marL="342900" indent="-342900">
              <a:spcBef>
                <a:spcPts val="300"/>
              </a:spcBef>
              <a:spcAft>
                <a:spcPts val="600"/>
              </a:spcAft>
              <a:buClr>
                <a:srgbClr val="0571A0"/>
              </a:buClr>
              <a:buFont typeface="Arial"/>
              <a:buChar char="•"/>
            </a:pPr>
            <a:r>
              <a:rPr lang="en-US" sz="1600" dirty="0" smtClean="0"/>
              <a:t>Growth of ship size accelerates 1.2 percentage points in 10 years, </a:t>
            </a:r>
            <a:r>
              <a:rPr lang="en-US" sz="1600" dirty="0" err="1" smtClean="0"/>
              <a:t>moreso</a:t>
            </a:r>
            <a:r>
              <a:rPr lang="en-US" sz="1600" dirty="0" smtClean="0"/>
              <a:t> recently</a:t>
            </a:r>
          </a:p>
          <a:p>
            <a:pPr marL="342900" indent="-342900">
              <a:spcBef>
                <a:spcPts val="300"/>
              </a:spcBef>
              <a:spcAft>
                <a:spcPts val="600"/>
              </a:spcAft>
              <a:buClr>
                <a:srgbClr val="0571A0"/>
              </a:buClr>
              <a:buFont typeface="Arial"/>
              <a:buChar char="•"/>
            </a:pPr>
            <a:r>
              <a:rPr lang="en-US" sz="1600" dirty="0" smtClean="0"/>
              <a:t>Underlying cause of growing  congestion at ports worldwide that are not fully equipped to deal with  volume surges</a:t>
            </a:r>
          </a:p>
        </p:txBody>
      </p:sp>
      <p:graphicFrame>
        <p:nvGraphicFramePr>
          <p:cNvPr id="9" name="Chart 8"/>
          <p:cNvGraphicFramePr>
            <a:graphicFrameLocks/>
          </p:cNvGraphicFramePr>
          <p:nvPr>
            <p:extLst>
              <p:ext uri="{D42A27DB-BD31-4B8C-83A1-F6EECF244321}">
                <p14:modId xmlns:p14="http://schemas.microsoft.com/office/powerpoint/2010/main" val="2892813844"/>
              </p:ext>
            </p:extLst>
          </p:nvPr>
        </p:nvGraphicFramePr>
        <p:xfrm>
          <a:off x="195262" y="1257300"/>
          <a:ext cx="6081714" cy="45339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708139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622300"/>
            <a:ext cx="8305800" cy="482600"/>
          </a:xfrm>
        </p:spPr>
        <p:txBody>
          <a:bodyPr/>
          <a:lstStyle/>
          <a:p>
            <a:r>
              <a:rPr lang="en-US" sz="2800" dirty="0" smtClean="0"/>
              <a:t>BIGGER SHIPS IN EVIDENCE AT SUEZ CANAL </a:t>
            </a:r>
            <a:endParaRPr lang="en-US" sz="2800" dirty="0"/>
          </a:p>
        </p:txBody>
      </p:sp>
      <p:graphicFrame>
        <p:nvGraphicFramePr>
          <p:cNvPr id="6" name="Chart 5"/>
          <p:cNvGraphicFramePr>
            <a:graphicFrameLocks/>
          </p:cNvGraphicFramePr>
          <p:nvPr>
            <p:extLst>
              <p:ext uri="{D42A27DB-BD31-4B8C-83A1-F6EECF244321}">
                <p14:modId xmlns:p14="http://schemas.microsoft.com/office/powerpoint/2010/main" val="2158038703"/>
              </p:ext>
            </p:extLst>
          </p:nvPr>
        </p:nvGraphicFramePr>
        <p:xfrm>
          <a:off x="385762" y="1247775"/>
          <a:ext cx="8577263" cy="45815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379161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837" y="622300"/>
            <a:ext cx="8710613" cy="482600"/>
          </a:xfrm>
        </p:spPr>
        <p:txBody>
          <a:bodyPr/>
          <a:lstStyle/>
          <a:p>
            <a:pPr algn="ctr"/>
            <a:r>
              <a:rPr lang="en-US" sz="2800" dirty="0" smtClean="0"/>
              <a:t>Mega Vessel Expansion at a cost</a:t>
            </a:r>
            <a:endParaRPr lang="en-US" sz="2800" dirty="0"/>
          </a:p>
        </p:txBody>
      </p:sp>
      <p:sp>
        <p:nvSpPr>
          <p:cNvPr id="7" name="Content Placeholder 2"/>
          <p:cNvSpPr>
            <a:spLocks noGrp="1"/>
          </p:cNvSpPr>
          <p:nvPr>
            <p:ph idx="1"/>
          </p:nvPr>
        </p:nvSpPr>
        <p:spPr>
          <a:xfrm>
            <a:off x="7219951" y="1685925"/>
            <a:ext cx="1714499" cy="3667125"/>
          </a:xfrm>
        </p:spPr>
        <p:txBody>
          <a:bodyPr anchor="t"/>
          <a:lstStyle/>
          <a:p>
            <a:pPr marL="342900" indent="-342900">
              <a:spcBef>
                <a:spcPts val="300"/>
              </a:spcBef>
              <a:spcAft>
                <a:spcPts val="600"/>
              </a:spcAft>
              <a:buClr>
                <a:srgbClr val="0571A0"/>
              </a:buClr>
              <a:buFont typeface="Arial"/>
              <a:buChar char="•"/>
            </a:pPr>
            <a:r>
              <a:rPr lang="en-US" sz="1400" dirty="0" smtClean="0"/>
              <a:t>Number of Mega ships increase as time goes on</a:t>
            </a:r>
          </a:p>
          <a:p>
            <a:pPr marL="342900" indent="-342900">
              <a:spcBef>
                <a:spcPts val="300"/>
              </a:spcBef>
              <a:spcAft>
                <a:spcPts val="600"/>
              </a:spcAft>
              <a:buClr>
                <a:srgbClr val="0571A0"/>
              </a:buClr>
              <a:buFont typeface="Arial"/>
              <a:buChar char="•"/>
            </a:pPr>
            <a:endParaRPr lang="en-US" sz="1400" dirty="0" smtClean="0"/>
          </a:p>
          <a:p>
            <a:pPr marL="342900" indent="-342900">
              <a:spcBef>
                <a:spcPts val="300"/>
              </a:spcBef>
              <a:spcAft>
                <a:spcPts val="600"/>
              </a:spcAft>
              <a:buClr>
                <a:srgbClr val="0571A0"/>
              </a:buClr>
              <a:buFont typeface="Arial"/>
              <a:buChar char="•"/>
            </a:pPr>
            <a:r>
              <a:rPr lang="en-US" sz="1400" dirty="0" smtClean="0"/>
              <a:t>Productivity across these vessels is decreasing over time</a:t>
            </a:r>
            <a:endParaRPr lang="en-US" sz="1400" dirty="0"/>
          </a:p>
        </p:txBody>
      </p:sp>
      <p:pic>
        <p:nvPicPr>
          <p:cNvPr id="5" name="Picture 3"/>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28029" y="1483644"/>
            <a:ext cx="6491922" cy="3935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50871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theme/theme1.xml><?xml version="1.0" encoding="utf-8"?>
<a:theme xmlns:a="http://schemas.openxmlformats.org/drawingml/2006/main" name="Custom Desig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11922</TotalTime>
  <Words>998</Words>
  <Application>Microsoft Office PowerPoint</Application>
  <PresentationFormat>On-screen Show (4:3)</PresentationFormat>
  <Paragraphs>381</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Custom Design</vt:lpstr>
      <vt:lpstr>PowerPoint Presentation</vt:lpstr>
      <vt:lpstr>Berth productivity and Our Data Set</vt:lpstr>
      <vt:lpstr>Once data is Received it’s Cleansed</vt:lpstr>
      <vt:lpstr>Number of Records</vt:lpstr>
      <vt:lpstr>Current trends in productivity</vt:lpstr>
      <vt:lpstr>mega-ship delays are growing</vt:lpstr>
      <vt:lpstr>Container ship sizes continue to grow</vt:lpstr>
      <vt:lpstr>BIGGER SHIPS IN EVIDENCE AT SUEZ CANAL </vt:lpstr>
      <vt:lpstr>Mega Vessel Expansion at a cost</vt:lpstr>
      <vt:lpstr>Crane productivity suffers</vt:lpstr>
      <vt:lpstr>Recent Solutions To Evergrowing issue</vt:lpstr>
      <vt:lpstr>PowerPoint Presentation</vt:lpstr>
    </vt:vector>
  </TitlesOfParts>
  <Company>UBM</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UBM User</dc:creator>
  <cp:lastModifiedBy>Lauren Blanchard</cp:lastModifiedBy>
  <cp:revision>275</cp:revision>
  <cp:lastPrinted>2014-09-15T15:28:03Z</cp:lastPrinted>
  <dcterms:created xsi:type="dcterms:W3CDTF">2012-11-28T20:10:08Z</dcterms:created>
  <dcterms:modified xsi:type="dcterms:W3CDTF">2014-10-15T12:52:20Z</dcterms:modified>
</cp:coreProperties>
</file>